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60" r:id="rId5"/>
    <p:sldId id="301" r:id="rId6"/>
    <p:sldId id="269" r:id="rId7"/>
    <p:sldId id="296" r:id="rId8"/>
    <p:sldId id="285" r:id="rId9"/>
    <p:sldId id="294" r:id="rId10"/>
    <p:sldId id="302" r:id="rId11"/>
    <p:sldId id="284" r:id="rId12"/>
    <p:sldId id="292" r:id="rId13"/>
    <p:sldId id="287" r:id="rId14"/>
    <p:sldId id="295" r:id="rId15"/>
    <p:sldId id="283" r:id="rId16"/>
    <p:sldId id="286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38"/>
    <a:srgbClr val="003FA2"/>
    <a:srgbClr val="D7E8F2"/>
    <a:srgbClr val="F2C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9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2D3B34-5D2A-47B3-9441-8E600329F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4666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F28544-313E-45B5-9993-EF5546E8B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26335"/>
            <a:ext cx="9144000" cy="59113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MX" dirty="0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0CDAFD4F-18B0-4B5A-A2EF-4283630D56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8373" y="400458"/>
            <a:ext cx="5415253" cy="221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2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357B1AB2-919F-44A4-A8B2-9EF83BC0BBE7}"/>
              </a:ext>
            </a:extLst>
          </p:cNvPr>
          <p:cNvSpPr/>
          <p:nvPr userDrawn="1"/>
        </p:nvSpPr>
        <p:spPr>
          <a:xfrm>
            <a:off x="0" y="313509"/>
            <a:ext cx="12192000" cy="5055325"/>
          </a:xfrm>
          <a:prstGeom prst="rect">
            <a:avLst/>
          </a:prstGeom>
          <a:solidFill>
            <a:srgbClr val="003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4570F6-FFAF-4A68-9720-051E91139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833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E5AE35-A120-4BB7-8F7E-9C457A445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8009"/>
            <a:ext cx="9144000" cy="5829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82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E173F-7DBA-4BFA-9D96-2301EE5C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23601-33E9-41F2-9C7C-5FBFBA5C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0580"/>
            <a:ext cx="10515600" cy="36340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41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CCAF01-B4FB-4A9B-B958-78B34457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1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4155F4-E224-4D01-AADC-8991B325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40660"/>
            <a:ext cx="10515600" cy="3634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6DFE64AE-5C33-4E51-97AF-A8FA60A78B6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98712" y="6128328"/>
            <a:ext cx="1815317" cy="36464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5115571" y="3244334"/>
            <a:ext cx="1960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Elizarraraz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Alcaraz</a:t>
            </a:r>
            <a:endParaRPr lang="es-MX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DADC8855-F863-46EE-A7D8-EA48EECB239D}"/>
              </a:ext>
            </a:extLst>
          </p:cNvPr>
          <p:cNvGrpSpPr/>
          <p:nvPr userDrawn="1"/>
        </p:nvGrpSpPr>
        <p:grpSpPr>
          <a:xfrm>
            <a:off x="-214066" y="5578081"/>
            <a:ext cx="12414068" cy="1644701"/>
            <a:chOff x="-222068" y="5781525"/>
            <a:chExt cx="9248503" cy="1225305"/>
          </a:xfrm>
        </p:grpSpPr>
        <p:pic>
          <p:nvPicPr>
            <p:cNvPr id="10" name="Picture 2" descr="http://www.uacj.mx/comunicacion/PublishingImages/campanasomosuacj/SomosUACJLargo.png">
              <a:extLst>
                <a:ext uri="{FF2B5EF4-FFF2-40B4-BE49-F238E27FC236}">
                  <a16:creationId xmlns:a16="http://schemas.microsoft.com/office/drawing/2014/main" id="{DD2016B2-5880-4E1B-BFE3-70FF147809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2068" y="5781525"/>
              <a:ext cx="7654834" cy="1225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08DD1B26-CD42-4D0C-9D82-88D41894DBE4}"/>
                </a:ext>
              </a:extLst>
            </p:cNvPr>
            <p:cNvSpPr/>
            <p:nvPr userDrawn="1"/>
          </p:nvSpPr>
          <p:spPr>
            <a:xfrm>
              <a:off x="5413285" y="6141312"/>
              <a:ext cx="3613150" cy="434975"/>
            </a:xfrm>
            <a:prstGeom prst="rect">
              <a:avLst/>
            </a:prstGeom>
            <a:solidFill>
              <a:srgbClr val="FFCC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" name="Gráfico 10">
              <a:extLst>
                <a:ext uri="{FF2B5EF4-FFF2-40B4-BE49-F238E27FC236}">
                  <a16:creationId xmlns:a16="http://schemas.microsoft.com/office/drawing/2014/main" id="{1058A38E-B23C-4F55-9018-D59A0B4748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360082" y="6238350"/>
              <a:ext cx="1357312" cy="2726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856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2" r:id="rId2"/>
    <p:sldLayoutId id="214748365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ourdes.leon@uacj.mx" TargetMode="External"/><Relationship Id="rId2" Type="http://schemas.openxmlformats.org/officeDocument/2006/relationships/hyperlink" Target="mailto:ccabrial@uacj.m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cenicer@uacj.mx" TargetMode="External"/><Relationship Id="rId4" Type="http://schemas.openxmlformats.org/officeDocument/2006/relationships/hyperlink" Target="mailto:mopadilla@uacj.m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53914" y="3249827"/>
            <a:ext cx="2248929" cy="580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292178" y="309558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Universidad Autónoma de Ciudad Juárez</a:t>
            </a:r>
            <a:br>
              <a:rPr lang="es-MX" sz="3600" dirty="0"/>
            </a:br>
            <a:r>
              <a:rPr lang="es-MX" sz="4000" dirty="0" err="1"/>
              <a:t>PROFEXCE</a:t>
            </a:r>
            <a:r>
              <a:rPr lang="es-MX" sz="4000" dirty="0"/>
              <a:t> 2020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Recurso 1356</a:t>
            </a:r>
          </a:p>
        </p:txBody>
      </p:sp>
    </p:spTree>
    <p:extLst>
      <p:ext uri="{BB962C8B-B14F-4D97-AF65-F5344CB8AC3E}">
        <p14:creationId xmlns:p14="http://schemas.microsoft.com/office/powerpoint/2010/main" val="356075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Comprobación Académica</a:t>
            </a:r>
          </a:p>
        </p:txBody>
      </p:sp>
      <p:pic>
        <p:nvPicPr>
          <p:cNvPr id="1026" name="Picture 2" descr="Constancias | ANAFARM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218" y="2215289"/>
            <a:ext cx="3646714" cy="285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3314"/>
            <a:ext cx="7339150" cy="40349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dirty="0"/>
              <a:t>Deudores de </a:t>
            </a:r>
            <a:r>
              <a:rPr lang="es-MX" dirty="0" smtClean="0"/>
              <a:t>Servicios (Viáticos, transporte o inscripción):</a:t>
            </a:r>
            <a:endParaRPr lang="es-MX" dirty="0"/>
          </a:p>
          <a:p>
            <a:pPr lvl="1" algn="just"/>
            <a:r>
              <a:rPr lang="es-MX" dirty="0"/>
              <a:t>Constancia o reconocimiento de participación</a:t>
            </a:r>
            <a:r>
              <a:rPr lang="es-MX" dirty="0" smtClean="0"/>
              <a:t>.</a:t>
            </a:r>
          </a:p>
          <a:p>
            <a:pPr lvl="1" algn="just"/>
            <a:endParaRPr lang="es-MX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/>
              <a:t>Honorarios</a:t>
            </a:r>
          </a:p>
          <a:p>
            <a:pPr lvl="1" algn="just"/>
            <a:r>
              <a:rPr lang="es-MX" dirty="0"/>
              <a:t>Constancia. En caso de haber dado algún curso.</a:t>
            </a:r>
          </a:p>
        </p:txBody>
      </p:sp>
    </p:spTree>
    <p:extLst>
      <p:ext uri="{BB962C8B-B14F-4D97-AF65-F5344CB8AC3E}">
        <p14:creationId xmlns:p14="http://schemas.microsoft.com/office/powerpoint/2010/main" val="472103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7063" y="1052129"/>
            <a:ext cx="9144000" cy="2387600"/>
          </a:xfrm>
        </p:spPr>
        <p:txBody>
          <a:bodyPr/>
          <a:lstStyle/>
          <a:p>
            <a:r>
              <a:rPr lang="es-MX" dirty="0"/>
              <a:t>Personal de apoyo</a:t>
            </a:r>
          </a:p>
        </p:txBody>
      </p:sp>
    </p:spTree>
    <p:extLst>
      <p:ext uri="{BB962C8B-B14F-4D97-AF65-F5344CB8AC3E}">
        <p14:creationId xmlns:p14="http://schemas.microsoft.com/office/powerpoint/2010/main" val="351226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56" y="433754"/>
            <a:ext cx="9536723" cy="922289"/>
          </a:xfrm>
        </p:spPr>
        <p:txBody>
          <a:bodyPr/>
          <a:lstStyle/>
          <a:p>
            <a:r>
              <a:rPr lang="es-MX" dirty="0"/>
              <a:t>Personal de apoyo SPO-PFCE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5814" y="1465388"/>
          <a:ext cx="10832124" cy="4208580"/>
        </p:xfrm>
        <a:graphic>
          <a:graphicData uri="http://schemas.openxmlformats.org/drawingml/2006/table">
            <a:tbl>
              <a:tblPr/>
              <a:tblGrid>
                <a:gridCol w="1309407">
                  <a:extLst>
                    <a:ext uri="{9D8B030D-6E8A-4147-A177-3AD203B41FA5}">
                      <a16:colId xmlns:a16="http://schemas.microsoft.com/office/drawing/2014/main" val="1654941481"/>
                    </a:ext>
                  </a:extLst>
                </a:gridCol>
                <a:gridCol w="2648219">
                  <a:extLst>
                    <a:ext uri="{9D8B030D-6E8A-4147-A177-3AD203B41FA5}">
                      <a16:colId xmlns:a16="http://schemas.microsoft.com/office/drawing/2014/main" val="3784127133"/>
                    </a:ext>
                  </a:extLst>
                </a:gridCol>
                <a:gridCol w="748284">
                  <a:extLst>
                    <a:ext uri="{9D8B030D-6E8A-4147-A177-3AD203B41FA5}">
                      <a16:colId xmlns:a16="http://schemas.microsoft.com/office/drawing/2014/main" val="1427808215"/>
                    </a:ext>
                  </a:extLst>
                </a:gridCol>
                <a:gridCol w="3339768">
                  <a:extLst>
                    <a:ext uri="{9D8B030D-6E8A-4147-A177-3AD203B41FA5}">
                      <a16:colId xmlns:a16="http://schemas.microsoft.com/office/drawing/2014/main" val="835958018"/>
                    </a:ext>
                  </a:extLst>
                </a:gridCol>
                <a:gridCol w="1921244">
                  <a:extLst>
                    <a:ext uri="{9D8B030D-6E8A-4147-A177-3AD203B41FA5}">
                      <a16:colId xmlns:a16="http://schemas.microsoft.com/office/drawing/2014/main" val="2461250621"/>
                    </a:ext>
                  </a:extLst>
                </a:gridCol>
                <a:gridCol w="865202">
                  <a:extLst>
                    <a:ext uri="{9D8B030D-6E8A-4147-A177-3AD203B41FA5}">
                      <a16:colId xmlns:a16="http://schemas.microsoft.com/office/drawing/2014/main" val="3599860065"/>
                    </a:ext>
                  </a:extLst>
                </a:gridCol>
              </a:tblGrid>
              <a:tr h="35522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EJERCE/ATIENDE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 @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684596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MTRA. CLAUDIA CABRIALES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ccabrial@uacj.mx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369512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L.C. RUTH LEON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lourdes.leon@uacj.mx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455147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ESTANCIAS INFANTILES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MTRA. MÓNICA PADILLA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mopadilla@uacj.mx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605812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L.C. RUTH LEON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lourdes.leon@uacj.mx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53990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MTRA. CLAUDIA CABRIALES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ccabrial@uacj.mx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73078"/>
                  </a:ext>
                </a:extLst>
              </a:tr>
              <a:tr h="108259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es-MX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L.A.E. MA. GUADALUPE CENICEROS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mcenicer@uacj.mx</a:t>
                      </a:r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09138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02047"/>
                  </a:ext>
                </a:extLst>
              </a:tr>
              <a:tr h="395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PFCE 2019-08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MTRA. MÓNICA PADILLA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mopadilla@uacj.mx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59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802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38" y="573651"/>
            <a:ext cx="7350369" cy="2215660"/>
          </a:xfrm>
          <a:noFill/>
        </p:spPr>
        <p:txBody>
          <a:bodyPr>
            <a:noAutofit/>
          </a:bodyPr>
          <a:lstStyle/>
          <a:p>
            <a:pPr algn="r"/>
            <a:r>
              <a:rPr lang="es-MX" sz="3200" dirty="0"/>
              <a:t>Dirección General de Planeación y Desarrollo Institucional</a:t>
            </a:r>
            <a:br>
              <a:rPr lang="es-MX" sz="3200" dirty="0"/>
            </a:br>
            <a:r>
              <a:rPr lang="es-MX" sz="3200" dirty="0"/>
              <a:t>Mtra. María Esther Mears Delgado</a:t>
            </a:r>
            <a:br>
              <a:rPr lang="es-MX" sz="3200" dirty="0"/>
            </a:br>
            <a:r>
              <a:rPr lang="es-MX" sz="2800" dirty="0">
                <a:solidFill>
                  <a:srgbClr val="FFCC38"/>
                </a:solidFill>
              </a:rPr>
              <a:t>mmears@uacj.mx</a:t>
            </a: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>Ext.2131</a:t>
            </a:r>
          </a:p>
        </p:txBody>
      </p:sp>
      <p:sp>
        <p:nvSpPr>
          <p:cNvPr id="5" name="Rectangle 4"/>
          <p:cNvSpPr/>
          <p:nvPr/>
        </p:nvSpPr>
        <p:spPr>
          <a:xfrm>
            <a:off x="351691" y="2789311"/>
            <a:ext cx="6096000" cy="23083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MX" sz="2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Subdirección de Planeación Operativa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MX" sz="2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Mtra. Lorena Ivonne Breceda Adame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MX" sz="2400" dirty="0">
                <a:solidFill>
                  <a:srgbClr val="FFCC38"/>
                </a:solidFill>
                <a:latin typeface="+mj-lt"/>
                <a:ea typeface="+mj-ea"/>
                <a:cs typeface="+mj-cs"/>
              </a:rPr>
              <a:t>lbreceda@uacj.mx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MX" sz="2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Ext.2135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42338" y="0"/>
            <a:ext cx="0" cy="221566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59414" y="2215662"/>
            <a:ext cx="0" cy="316523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32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Programa de Fortalecimiento a la Excelencia Educativa Ejercicio 2020</a:t>
            </a:r>
            <a:br>
              <a:rPr lang="es-MX" dirty="0" smtClean="0"/>
            </a:br>
            <a:r>
              <a:rPr lang="es-MX" dirty="0" err="1" smtClean="0"/>
              <a:t>Pp</a:t>
            </a:r>
            <a:r>
              <a:rPr lang="es-MX" dirty="0" smtClean="0"/>
              <a:t> S300</a:t>
            </a:r>
            <a:endParaRPr lang="es-MX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Recurso autorizado</a:t>
            </a:r>
          </a:p>
        </p:txBody>
      </p:sp>
    </p:spTree>
    <p:extLst>
      <p:ext uri="{BB962C8B-B14F-4D97-AF65-F5344CB8AC3E}">
        <p14:creationId xmlns:p14="http://schemas.microsoft.com/office/powerpoint/2010/main" val="23560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5429"/>
            <a:ext cx="10515600" cy="61581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Asignación </a:t>
            </a:r>
            <a:r>
              <a:rPr lang="es-MX" dirty="0" smtClean="0"/>
              <a:t>por proyecto autorizado</a:t>
            </a:r>
            <a:endParaRPr lang="es-MX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03457"/>
              </p:ext>
            </p:extLst>
          </p:nvPr>
        </p:nvGraphicFramePr>
        <p:xfrm>
          <a:off x="489856" y="1051243"/>
          <a:ext cx="11092544" cy="48390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45006">
                  <a:extLst>
                    <a:ext uri="{9D8B030D-6E8A-4147-A177-3AD203B41FA5}">
                      <a16:colId xmlns:a16="http://schemas.microsoft.com/office/drawing/2014/main" val="4162635017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1838285419"/>
                    </a:ext>
                  </a:extLst>
                </a:gridCol>
                <a:gridCol w="2508738">
                  <a:extLst>
                    <a:ext uri="{9D8B030D-6E8A-4147-A177-3AD203B41FA5}">
                      <a16:colId xmlns:a16="http://schemas.microsoft.com/office/drawing/2014/main" val="473233209"/>
                    </a:ext>
                  </a:extLst>
                </a:gridCol>
              </a:tblGrid>
              <a:tr h="44931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Proyecto</a:t>
                      </a:r>
                    </a:p>
                  </a:txBody>
                  <a:tcPr anchor="ctr">
                    <a:gradFill>
                      <a:gsLst>
                        <a:gs pos="0">
                          <a:srgbClr val="0070C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Nombre</a:t>
                      </a:r>
                    </a:p>
                  </a:txBody>
                  <a:tcPr anchor="ctr">
                    <a:gradFill>
                      <a:gsLst>
                        <a:gs pos="0">
                          <a:srgbClr val="0070C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Monto</a:t>
                      </a:r>
                    </a:p>
                  </a:txBody>
                  <a:tcPr anchor="ctr">
                    <a:gradFill>
                      <a:gsLst>
                        <a:gs pos="0">
                          <a:srgbClr val="0070C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58441373"/>
                  </a:ext>
                </a:extLst>
              </a:tr>
              <a:tr h="36841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PROFEXCE-2020-08MSU0245B-01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Atención a los problemas comunes de las DES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$1,800,424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0457858"/>
                  </a:ext>
                </a:extLst>
              </a:tr>
              <a:tr h="36841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PROFEXCE-2020-08MSU0245B-02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Atención a la gestión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$2,056,491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31147913"/>
                  </a:ext>
                </a:extLst>
              </a:tr>
              <a:tr h="36841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PROFEXCE-2020-08MSU0245B-03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Estancias infantiles y guarderías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$555.848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73554481"/>
                  </a:ext>
                </a:extLst>
              </a:tr>
              <a:tr h="372825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PROFEXCE-2020-08MSU0245B-04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Fortalecimiento</a:t>
                      </a:r>
                      <a:r>
                        <a:rPr lang="es-MX" sz="1400" b="1" i="0" u="none" strike="noStrike" dirty="0">
                          <a:effectLst/>
                          <a:latin typeface="Arial" panose="020B0604020202020204" pitchFamily="34" charset="0"/>
                        </a:rPr>
                        <a:t> a la Excelencia Educativa del IADA</a:t>
                      </a:r>
                      <a:endParaRPr lang="es-MX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$1,738,339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2087103"/>
                  </a:ext>
                </a:extLst>
              </a:tr>
              <a:tr h="36841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PROFEXCE-2020-08MSU0245B-05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Fortalecimiento a la excelencia Educativa del ICB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$1,801,169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71981162"/>
                  </a:ext>
                </a:extLst>
              </a:tr>
              <a:tr h="615066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PROFEXCE-2020-08MSU0245B-06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effectLst/>
                          <a:latin typeface="Arial" panose="020B0604020202020204" pitchFamily="34" charset="0"/>
                        </a:rPr>
                        <a:t>Fortalecimiento de la competitividad y la formación integral para la excelencia académica en el ICSA</a:t>
                      </a:r>
                      <a:endParaRPr lang="es-MX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$1,780,227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9326579"/>
                  </a:ext>
                </a:extLst>
              </a:tr>
              <a:tr h="73618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PROFEXCE-2020-08MSU0245B-07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Fortalecimiento </a:t>
                      </a:r>
                      <a:r>
                        <a:rPr lang="es-MX" sz="1400" b="1" i="0" u="none" strike="noStrike" dirty="0">
                          <a:effectLst/>
                          <a:latin typeface="Arial" panose="020B0604020202020204" pitchFamily="34" charset="0"/>
                        </a:rPr>
                        <a:t>a la Capacidad y Competitividad Académica del IIT</a:t>
                      </a:r>
                      <a:endParaRPr lang="es-MX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$1,811,643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81888334"/>
                  </a:ext>
                </a:extLst>
              </a:tr>
              <a:tr h="493945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P/</a:t>
                      </a:r>
                      <a:r>
                        <a:rPr lang="es-MX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PROFEXCE-2020-08MSU0245B-08</a:t>
                      </a:r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Fortalecimiento </a:t>
                      </a:r>
                      <a:r>
                        <a:rPr lang="es-MX" sz="1400" b="1" i="0" u="none" strike="noStrike" dirty="0">
                          <a:effectLst/>
                          <a:latin typeface="Arial" panose="020B0604020202020204" pitchFamily="34" charset="0"/>
                        </a:rPr>
                        <a:t>de la excelencia educativa de los programas ofertados en DMCU</a:t>
                      </a:r>
                      <a:endParaRPr lang="es-MX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$1,868,089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14762124"/>
                  </a:ext>
                </a:extLst>
              </a:tr>
              <a:tr h="363362">
                <a:tc>
                  <a:txBody>
                    <a:bodyPr/>
                    <a:lstStyle/>
                    <a:p>
                      <a:pPr algn="ctr" fontAlgn="t"/>
                      <a:endParaRPr lang="es-MX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$13,412,230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08579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03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7063" y="133951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Programación de actividades</a:t>
            </a:r>
            <a:br>
              <a:rPr lang="es-MX" dirty="0" smtClean="0"/>
            </a:br>
            <a:r>
              <a:rPr lang="es-MX" dirty="0" smtClean="0"/>
              <a:t>Agosto-Diciembre 2020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159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4854"/>
            <a:ext cx="10515600" cy="1325563"/>
          </a:xfrm>
        </p:spPr>
        <p:txBody>
          <a:bodyPr/>
          <a:lstStyle/>
          <a:p>
            <a:pPr algn="ctr"/>
            <a:r>
              <a:rPr lang="es-MX" dirty="0"/>
              <a:t>Calendario UACJ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735518"/>
              </p:ext>
            </p:extLst>
          </p:nvPr>
        </p:nvGraphicFramePr>
        <p:xfrm>
          <a:off x="838200" y="1625913"/>
          <a:ext cx="10515600" cy="3774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7260827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169775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Fecha *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387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Liberación del Ejercicio </a:t>
                      </a:r>
                      <a:r>
                        <a:rPr lang="es-MX" dirty="0" smtClean="0"/>
                        <a:t>(DGESU)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7 de agosto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801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Integración de expedientes para</a:t>
                      </a:r>
                      <a:r>
                        <a:rPr lang="es-MX" baseline="0" dirty="0"/>
                        <a:t> procesos </a:t>
                      </a:r>
                      <a:r>
                        <a:rPr lang="es-MX" dirty="0"/>
                        <a:t>de licitación pública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17</a:t>
                      </a:r>
                      <a:r>
                        <a:rPr lang="es-MX" baseline="0" dirty="0" smtClean="0"/>
                        <a:t>-28 de agosto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Revisión por</a:t>
                      </a:r>
                      <a:r>
                        <a:rPr lang="es-MX" baseline="0" dirty="0"/>
                        <a:t> Subdirección de Adquisiciones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20-28</a:t>
                      </a:r>
                      <a:r>
                        <a:rPr lang="es-MX" baseline="0" dirty="0" smtClean="0"/>
                        <a:t> de agosto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58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Procesos de Licitación (sujeto</a:t>
                      </a:r>
                      <a:r>
                        <a:rPr lang="es-MX" baseline="0" dirty="0"/>
                        <a:t> a programación por la DGSA)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1-30</a:t>
                      </a:r>
                      <a:r>
                        <a:rPr lang="es-MX" baseline="0" dirty="0" smtClean="0"/>
                        <a:t> de septiembre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0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Solicitudes </a:t>
                      </a:r>
                      <a:r>
                        <a:rPr lang="es-MX" dirty="0"/>
                        <a:t>de </a:t>
                      </a:r>
                      <a:r>
                        <a:rPr lang="es-MX" dirty="0" smtClean="0"/>
                        <a:t>aplicación de recurso (Servicios</a:t>
                      </a:r>
                      <a:r>
                        <a:rPr lang="es-MX" baseline="0" dirty="0" smtClean="0"/>
                        <a:t> y</a:t>
                      </a:r>
                      <a:r>
                        <a:rPr lang="es-MX" dirty="0" smtClean="0"/>
                        <a:t> honorarios)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 al </a:t>
                      </a:r>
                      <a:r>
                        <a:rPr lang="es-MX" dirty="0" smtClean="0"/>
                        <a:t>30 de noviembre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058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Cierre de comprobación financiera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 de diciembre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12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Cierre del ejercicio 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31 de diciembre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939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373" y="5824562"/>
            <a:ext cx="69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*Fechas sujetas a posible modificación</a:t>
            </a:r>
          </a:p>
        </p:txBody>
      </p:sp>
    </p:spTree>
    <p:extLst>
      <p:ext uri="{BB962C8B-B14F-4D97-AF65-F5344CB8AC3E}">
        <p14:creationId xmlns:p14="http://schemas.microsoft.com/office/powerpoint/2010/main" val="230818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7875" y="895374"/>
            <a:ext cx="9144000" cy="2387600"/>
          </a:xfrm>
        </p:spPr>
        <p:txBody>
          <a:bodyPr/>
          <a:lstStyle/>
          <a:p>
            <a:r>
              <a:rPr lang="es-MX" dirty="0" smtClean="0"/>
              <a:t>Comprobación</a:t>
            </a:r>
            <a:br>
              <a:rPr lang="es-MX" dirty="0" smtClean="0"/>
            </a:br>
            <a:r>
              <a:rPr lang="es-MX" dirty="0" smtClean="0"/>
              <a:t>Académica y financiera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045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6571"/>
            <a:ext cx="10515600" cy="1325563"/>
          </a:xfrm>
        </p:spPr>
        <p:txBody>
          <a:bodyPr/>
          <a:lstStyle/>
          <a:p>
            <a:r>
              <a:rPr lang="es-MX" dirty="0" smtClean="0"/>
              <a:t>Cláusula </a:t>
            </a:r>
            <a:r>
              <a:rPr lang="es-MX" dirty="0"/>
              <a:t>de identificación</a:t>
            </a:r>
            <a:endParaRPr lang="es-E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61703" y="1652133"/>
            <a:ext cx="10792097" cy="439596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MX" dirty="0"/>
          </a:p>
          <a:p>
            <a:pPr lvl="1"/>
            <a:r>
              <a:rPr lang="es-MX" dirty="0"/>
              <a:t>Equipo Adquirido </a:t>
            </a:r>
            <a:r>
              <a:rPr lang="es-MX" dirty="0" smtClean="0"/>
              <a:t>con recursos PROFEXCE </a:t>
            </a:r>
            <a:r>
              <a:rPr lang="es-MX" dirty="0"/>
              <a:t>2020</a:t>
            </a:r>
          </a:p>
          <a:p>
            <a:pPr lvl="1"/>
            <a:r>
              <a:rPr lang="es-MX" dirty="0"/>
              <a:t>Publicación financiada con recursos PROFEXCE 2020</a:t>
            </a:r>
          </a:p>
          <a:p>
            <a:pPr lvl="1"/>
            <a:r>
              <a:rPr lang="es-MX" dirty="0"/>
              <a:t>Ejemplar adquirido con recursos PROFEXCE </a:t>
            </a:r>
            <a:r>
              <a:rPr lang="es-MX" dirty="0" smtClean="0"/>
              <a:t>2020</a:t>
            </a:r>
            <a:endParaRPr lang="es-MX" dirty="0"/>
          </a:p>
          <a:p>
            <a:pPr lvl="1"/>
            <a:r>
              <a:rPr lang="es-MX" dirty="0" smtClean="0"/>
              <a:t>Material </a:t>
            </a:r>
            <a:r>
              <a:rPr lang="es-MX" dirty="0"/>
              <a:t>adquirido con recursos PROFEXCE </a:t>
            </a:r>
            <a:r>
              <a:rPr lang="es-MX" dirty="0" smtClean="0"/>
              <a:t>2020</a:t>
            </a:r>
          </a:p>
          <a:p>
            <a:pPr lvl="1"/>
            <a:endParaRPr lang="es-MX" dirty="0" smtClean="0"/>
          </a:p>
          <a:p>
            <a:pPr marL="457200" lvl="1" indent="0">
              <a:buNone/>
            </a:pPr>
            <a:r>
              <a:rPr lang="es-MX" dirty="0" smtClean="0"/>
              <a:t>En el caso de los reconocimientos o diplomas que se extiendan a los participantes de los cursos, talleres, seminarios, simposios, entre otros, deberán contener la siguiente leyenda:</a:t>
            </a:r>
          </a:p>
          <a:p>
            <a:pPr marL="457200" lvl="1" indent="0">
              <a:buNone/>
            </a:pPr>
            <a:endParaRPr lang="es-MX" dirty="0"/>
          </a:p>
          <a:p>
            <a:pPr lvl="1" algn="just"/>
            <a:r>
              <a:rPr lang="es-MX" dirty="0"/>
              <a:t>“Los recursos del PROFEXCE son de carácter público y queda prohibido su uso con fines partidistas o de promoción personal”</a:t>
            </a:r>
          </a:p>
        </p:txBody>
      </p:sp>
    </p:spTree>
    <p:extLst>
      <p:ext uri="{BB962C8B-B14F-4D97-AF65-F5344CB8AC3E}">
        <p14:creationId xmlns:p14="http://schemas.microsoft.com/office/powerpoint/2010/main" val="47098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Comprobación Financiera</a:t>
            </a:r>
            <a:br>
              <a:rPr lang="es-MX" dirty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5045"/>
            <a:ext cx="6160477" cy="4665785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es-MX" dirty="0"/>
              <a:t>Deudores de Servicios</a:t>
            </a:r>
          </a:p>
          <a:p>
            <a:pPr lvl="1"/>
            <a:r>
              <a:rPr lang="es-MX" dirty="0"/>
              <a:t>Viáticos </a:t>
            </a:r>
          </a:p>
          <a:p>
            <a:pPr lvl="2"/>
            <a:r>
              <a:rPr lang="es-MX" dirty="0"/>
              <a:t>Facturas y (CFDI para adjuntar el XML) - nacional</a:t>
            </a:r>
          </a:p>
          <a:p>
            <a:pPr lvl="2"/>
            <a:r>
              <a:rPr lang="es-MX" dirty="0"/>
              <a:t>Comprobantes * No se adjunta CFDI (INT) - Internacional</a:t>
            </a:r>
          </a:p>
          <a:p>
            <a:pPr lvl="2"/>
            <a:r>
              <a:rPr lang="es-MX" dirty="0"/>
              <a:t>Anexos correspondientes según SEP (casos internacionales)</a:t>
            </a:r>
          </a:p>
          <a:p>
            <a:pPr lvl="1"/>
            <a:r>
              <a:rPr lang="es-MX" dirty="0"/>
              <a:t>Transporte (Aéreo–Terrestre)</a:t>
            </a:r>
          </a:p>
          <a:p>
            <a:pPr lvl="2"/>
            <a:r>
              <a:rPr lang="es-MX" dirty="0"/>
              <a:t>Facturas y (CFDI para adjuntar el XML)</a:t>
            </a:r>
          </a:p>
          <a:p>
            <a:pPr lvl="2"/>
            <a:r>
              <a:rPr lang="es-MX" dirty="0" err="1"/>
              <a:t>Invoice</a:t>
            </a:r>
            <a:r>
              <a:rPr lang="es-MX" dirty="0"/>
              <a:t> para vuelos Internacionales</a:t>
            </a:r>
          </a:p>
          <a:p>
            <a:pPr lvl="2"/>
            <a:r>
              <a:rPr lang="es-MX" dirty="0" err="1"/>
              <a:t>Invoice</a:t>
            </a:r>
            <a:r>
              <a:rPr lang="es-MX" dirty="0"/>
              <a:t> para pagos en el extranjero</a:t>
            </a:r>
          </a:p>
          <a:p>
            <a:pPr lvl="1"/>
            <a:r>
              <a:rPr lang="es-MX" dirty="0"/>
              <a:t>Inscripción</a:t>
            </a:r>
          </a:p>
          <a:p>
            <a:pPr lvl="2"/>
            <a:r>
              <a:rPr lang="es-MX" dirty="0"/>
              <a:t>Factura y (CFDI para adjuntar el XML)</a:t>
            </a:r>
          </a:p>
          <a:p>
            <a:pPr lvl="2"/>
            <a:r>
              <a:rPr lang="es-MX" dirty="0" err="1"/>
              <a:t>Invoice</a:t>
            </a:r>
            <a:r>
              <a:rPr lang="es-MX" dirty="0"/>
              <a:t> para pagos en el extranjero</a:t>
            </a:r>
          </a:p>
          <a:p>
            <a:r>
              <a:rPr lang="es-MX" dirty="0"/>
              <a:t>Honorarios</a:t>
            </a:r>
          </a:p>
          <a:p>
            <a:pPr lvl="1"/>
            <a:r>
              <a:rPr lang="es-MX" dirty="0"/>
              <a:t>Factura y (CFDI para adjuntar el XML)</a:t>
            </a:r>
          </a:p>
          <a:p>
            <a:pPr lvl="1"/>
            <a:r>
              <a:rPr lang="es-MX" dirty="0"/>
              <a:t>Contrato</a:t>
            </a:r>
          </a:p>
          <a:p>
            <a:r>
              <a:rPr lang="es-MX" dirty="0"/>
              <a:t>Proveedores</a:t>
            </a:r>
          </a:p>
          <a:p>
            <a:pPr lvl="1"/>
            <a:r>
              <a:rPr lang="es-MX" dirty="0"/>
              <a:t>Factura y (CFDI para adjuntar el XML </a:t>
            </a:r>
          </a:p>
          <a:p>
            <a:pPr lvl="1"/>
            <a:r>
              <a:rPr lang="es-MX" dirty="0"/>
              <a:t>Nota: Si no hay XML adjunto y carta de conformidad por el usuario, </a:t>
            </a:r>
            <a:r>
              <a:rPr lang="es-MX" dirty="0">
                <a:solidFill>
                  <a:srgbClr val="FF0000"/>
                </a:solidFill>
              </a:rPr>
              <a:t>no se libera el cheque.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651630" y="4117592"/>
            <a:ext cx="23328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Credencial UACJ *todos”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INE o pasaporte para eventos INT.</a:t>
            </a:r>
          </a:p>
        </p:txBody>
      </p:sp>
      <p:pic>
        <p:nvPicPr>
          <p:cNvPr id="1026" name="Picture 2" descr="Image result for 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" t="11080" r="-789" b="5908"/>
          <a:stretch/>
        </p:blipFill>
        <p:spPr bwMode="auto">
          <a:xfrm>
            <a:off x="9031164" y="1302861"/>
            <a:ext cx="1573824" cy="104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assport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164" y="2564730"/>
            <a:ext cx="1573824" cy="134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112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5905" t="21005" r="34191" b="45640"/>
          <a:stretch/>
        </p:blipFill>
        <p:spPr>
          <a:xfrm>
            <a:off x="203200" y="1127677"/>
            <a:ext cx="6415314" cy="40248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5905" t="54614" r="34191" b="7037"/>
          <a:stretch/>
        </p:blipFill>
        <p:spPr>
          <a:xfrm>
            <a:off x="6226626" y="1127677"/>
            <a:ext cx="5588001" cy="4030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16179" y="752406"/>
            <a:ext cx="339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Política de comprobación UACJ</a:t>
            </a:r>
          </a:p>
        </p:txBody>
      </p:sp>
    </p:spTree>
    <p:extLst>
      <p:ext uri="{BB962C8B-B14F-4D97-AF65-F5344CB8AC3E}">
        <p14:creationId xmlns:p14="http://schemas.microsoft.com/office/powerpoint/2010/main" val="415648205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C8F5865DCEA243B6E54F260B03729A" ma:contentTypeVersion="1" ma:contentTypeDescription="Crear nuevo documento." ma:contentTypeScope="" ma:versionID="ca8c0b0fe122ac6d3c444a1abc3a7e8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fa58ab6bdef439119b64b6b50b7cac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81AE17-058A-479B-A281-83373325A694}"/>
</file>

<file path=customXml/itemProps2.xml><?xml version="1.0" encoding="utf-8"?>
<ds:datastoreItem xmlns:ds="http://schemas.openxmlformats.org/officeDocument/2006/customXml" ds:itemID="{9B719A9E-B3A5-47D5-8363-6CF201F98BF5}"/>
</file>

<file path=customXml/itemProps3.xml><?xml version="1.0" encoding="utf-8"?>
<ds:datastoreItem xmlns:ds="http://schemas.openxmlformats.org/officeDocument/2006/customXml" ds:itemID="{35771F0B-B58B-4CA8-BBA6-E4A40349609C}"/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554</Words>
  <Application>Microsoft Office PowerPoint</Application>
  <PresentationFormat>Panorámica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Diseño personalizado</vt:lpstr>
      <vt:lpstr>Universidad Autónoma de Ciudad Juárez PROFEXCE 2020 Recurso 1356</vt:lpstr>
      <vt:lpstr>Programa de Fortalecimiento a la Excelencia Educativa Ejercicio 2020 Pp S300</vt:lpstr>
      <vt:lpstr>Asignación por proyecto autorizado</vt:lpstr>
      <vt:lpstr>Programación de actividades Agosto-Diciembre 2020</vt:lpstr>
      <vt:lpstr>Calendario UACJ</vt:lpstr>
      <vt:lpstr>Comprobación Académica y financiera</vt:lpstr>
      <vt:lpstr>Cláusula de identificación</vt:lpstr>
      <vt:lpstr>Comprobación Financiera </vt:lpstr>
      <vt:lpstr>Presentación de PowerPoint</vt:lpstr>
      <vt:lpstr>Comprobación Académica</vt:lpstr>
      <vt:lpstr>Personal de apoyo</vt:lpstr>
      <vt:lpstr>Personal de apoyo SPO-PFCE</vt:lpstr>
      <vt:lpstr>Dirección General de Planeación y Desarrollo Institucional Mtra. María Esther Mears Delgado mmears@uacj.mx Ext.2131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Yajaira Lucio Chong</dc:creator>
  <cp:lastModifiedBy>Lorena Ivonne Breceda Adame</cp:lastModifiedBy>
  <cp:revision>128</cp:revision>
  <dcterms:created xsi:type="dcterms:W3CDTF">2019-02-01T16:56:09Z</dcterms:created>
  <dcterms:modified xsi:type="dcterms:W3CDTF">2020-11-05T20:01:38Z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0x01010041C8F5865DCEA243B6E54F260B03729A</vt:lpwstr>
  </property>
</Properties>
</file>