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4"/>
  </p:sldMasterIdLst>
  <p:sldIdLst>
    <p:sldId id="256" r:id="rId5"/>
    <p:sldId id="259" r:id="rId6"/>
    <p:sldId id="270" r:id="rId7"/>
    <p:sldId id="265" r:id="rId8"/>
    <p:sldId id="274" r:id="rId9"/>
    <p:sldId id="276" r:id="rId10"/>
    <p:sldId id="280" r:id="rId11"/>
    <p:sldId id="281" r:id="rId12"/>
    <p:sldId id="282" r:id="rId13"/>
    <p:sldId id="283" r:id="rId14"/>
    <p:sldId id="284" r:id="rId15"/>
    <p:sldId id="286" r:id="rId16"/>
    <p:sldId id="285" r:id="rId17"/>
    <p:sldId id="287" r:id="rId18"/>
    <p:sldId id="288" r:id="rId19"/>
    <p:sldId id="289" r:id="rId20"/>
    <p:sldId id="290" r:id="rId21"/>
    <p:sldId id="291" r:id="rId22"/>
    <p:sldId id="279" r:id="rId23"/>
    <p:sldId id="278" r:id="rId24"/>
    <p:sldId id="26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79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A1FB5D-6AB4-48A3-99CE-53FEBB47EFFC}" v="3" dt="2020-11-03T18:43:26.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Ivonne Cabriales Duarte" userId="S::ccabrial@uacj.mx::c519356a-c45a-4ad0-8498-802d982e5d40" providerId="AD" clId="Web-{E0A1FB5D-6AB4-48A3-99CE-53FEBB47EFFC}"/>
    <pc:docChg chg="modSld">
      <pc:chgData name="Claudia Ivonne Cabriales Duarte" userId="S::ccabrial@uacj.mx::c519356a-c45a-4ad0-8498-802d982e5d40" providerId="AD" clId="Web-{E0A1FB5D-6AB4-48A3-99CE-53FEBB47EFFC}" dt="2020-11-03T18:43:26.059" v="2" actId="14100"/>
      <pc:docMkLst>
        <pc:docMk/>
      </pc:docMkLst>
      <pc:sldChg chg="modSp">
        <pc:chgData name="Claudia Ivonne Cabriales Duarte" userId="S::ccabrial@uacj.mx::c519356a-c45a-4ad0-8498-802d982e5d40" providerId="AD" clId="Web-{E0A1FB5D-6AB4-48A3-99CE-53FEBB47EFFC}" dt="2020-11-03T18:36:01.090" v="0" actId="1076"/>
        <pc:sldMkLst>
          <pc:docMk/>
          <pc:sldMk cId="2072420622" sldId="284"/>
        </pc:sldMkLst>
        <pc:picChg chg="mod">
          <ac:chgData name="Claudia Ivonne Cabriales Duarte" userId="S::ccabrial@uacj.mx::c519356a-c45a-4ad0-8498-802d982e5d40" providerId="AD" clId="Web-{E0A1FB5D-6AB4-48A3-99CE-53FEBB47EFFC}" dt="2020-11-03T18:36:01.090" v="0" actId="1076"/>
          <ac:picMkLst>
            <pc:docMk/>
            <pc:sldMk cId="2072420622" sldId="284"/>
            <ac:picMk id="4" creationId="{00000000-0000-0000-0000-000000000000}"/>
          </ac:picMkLst>
        </pc:picChg>
      </pc:sldChg>
      <pc:sldChg chg="modSp">
        <pc:chgData name="Claudia Ivonne Cabriales Duarte" userId="S::ccabrial@uacj.mx::c519356a-c45a-4ad0-8498-802d982e5d40" providerId="AD" clId="Web-{E0A1FB5D-6AB4-48A3-99CE-53FEBB47EFFC}" dt="2020-11-03T18:43:26.059" v="2" actId="14100"/>
        <pc:sldMkLst>
          <pc:docMk/>
          <pc:sldMk cId="978420501" sldId="290"/>
        </pc:sldMkLst>
        <pc:picChg chg="mod">
          <ac:chgData name="Claudia Ivonne Cabriales Duarte" userId="S::ccabrial@uacj.mx::c519356a-c45a-4ad0-8498-802d982e5d40" providerId="AD" clId="Web-{E0A1FB5D-6AB4-48A3-99CE-53FEBB47EFFC}" dt="2020-11-03T18:43:26.059" v="2" actId="14100"/>
          <ac:picMkLst>
            <pc:docMk/>
            <pc:sldMk cId="978420501" sldId="290"/>
            <ac:picMk id="3"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512522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80656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57262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7003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465743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77691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28804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871970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147709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405126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C764DE79-268F-4C1A-8933-263129D2AF90}" type="datetimeFigureOut">
              <a:rPr lang="en-US" smtClean="0"/>
              <a:t>11/3/2020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262301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764DE79-268F-4C1A-8933-263129D2AF90}" type="datetimeFigureOut">
              <a:rPr lang="en-US" smtClean="0"/>
              <a:t>11/3/2020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8F63A3B-78C7-47BE-AE5E-E10140E04643}" type="slidenum">
              <a:rPr lang="en-US" smtClean="0"/>
              <a:t>‹Nº›</a:t>
            </a:fld>
            <a:endParaRPr lang="en-US" dirty="0"/>
          </a:p>
        </p:txBody>
      </p:sp>
    </p:spTree>
    <p:extLst>
      <p:ext uri="{BB962C8B-B14F-4D97-AF65-F5344CB8AC3E}">
        <p14:creationId xmlns:p14="http://schemas.microsoft.com/office/powerpoint/2010/main" val="424755647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gesui.ses.sep.gob.mx/Documentos/PROFEXCE/ACUERDO%20n%C3%BAmero%2033_12_19.pdf" TargetMode="External"/><Relationship Id="rId7" Type="http://schemas.openxmlformats.org/officeDocument/2006/relationships/hyperlink" Target="http://www.siidfi.sep.gob.mx/profexce/documentos/Manuales/MANUAL_DE_POLITICAS_FINANCIERA_PROFEXCE-2020.pdf" TargetMode="External"/><Relationship Id="rId2" Type="http://schemas.openxmlformats.org/officeDocument/2006/relationships/hyperlink" Target="https://www.dgesui.ses.sep.gob.mx/Documentos/PROFEXCE/RO%20PROFEXCE%202020.pdf" TargetMode="External"/><Relationship Id="rId1" Type="http://schemas.openxmlformats.org/officeDocument/2006/relationships/slideLayout" Target="../slideLayouts/slideLayout2.xml"/><Relationship Id="rId6" Type="http://schemas.openxmlformats.org/officeDocument/2006/relationships/hyperlink" Target="http://www.siidfi.sep.gob.mx/profexce/documentos/Manuales/Manual_Usuario_Transferencias_2020_IES.pdf" TargetMode="External"/><Relationship Id="rId5" Type="http://schemas.openxmlformats.org/officeDocument/2006/relationships/hyperlink" Target="http://www.siidfi.sep.gob.mx/profexce/documentos/Manuales/Manual_Usuario_SF_2020_IES.pdf" TargetMode="External"/><Relationship Id="rId4" Type="http://schemas.openxmlformats.org/officeDocument/2006/relationships/hyperlink" Target="http://www.siidfi.sep.gob.mx/profexce/documentos/Manuales/Manual_Usuario_SA_2020_I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23339"/>
            <a:ext cx="12192000" cy="1145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itle 1"/>
          <p:cNvSpPr>
            <a:spLocks noGrp="1"/>
          </p:cNvSpPr>
          <p:nvPr>
            <p:ph type="ctrTitle"/>
          </p:nvPr>
        </p:nvSpPr>
        <p:spPr>
          <a:xfrm>
            <a:off x="3006827" y="2396934"/>
            <a:ext cx="5905945" cy="2120913"/>
          </a:xfrm>
        </p:spPr>
        <p:txBody>
          <a:bodyPr>
            <a:noAutofit/>
          </a:bodyPr>
          <a:lstStyle/>
          <a:p>
            <a:pPr algn="r"/>
            <a:r>
              <a:rPr lang="es-MX" sz="5400" dirty="0"/>
              <a:t>Programa de Fortalecimiento a la Excelencia Educativa</a:t>
            </a:r>
            <a:br>
              <a:rPr lang="es-MX" sz="5400" dirty="0"/>
            </a:br>
            <a:r>
              <a:rPr lang="es-MX" sz="5400" dirty="0"/>
              <a:t>S300 </a:t>
            </a:r>
          </a:p>
        </p:txBody>
      </p:sp>
      <p:sp>
        <p:nvSpPr>
          <p:cNvPr id="3" name="Subtitle 2"/>
          <p:cNvSpPr>
            <a:spLocks noGrp="1"/>
          </p:cNvSpPr>
          <p:nvPr>
            <p:ph type="subTitle" idx="1"/>
          </p:nvPr>
        </p:nvSpPr>
        <p:spPr>
          <a:xfrm>
            <a:off x="9457509" y="3116440"/>
            <a:ext cx="2453667" cy="681900"/>
          </a:xfrm>
        </p:spPr>
        <p:txBody>
          <a:bodyPr>
            <a:noAutofit/>
          </a:bodyPr>
          <a:lstStyle/>
          <a:p>
            <a:pPr algn="ctr"/>
            <a:r>
              <a:rPr lang="es-MX" sz="3600" b="1" dirty="0">
                <a:solidFill>
                  <a:schemeClr val="accent1"/>
                </a:solidFill>
              </a:rPr>
              <a:t>PROFEXCE 2020</a:t>
            </a:r>
          </a:p>
        </p:txBody>
      </p:sp>
      <p:pic>
        <p:nvPicPr>
          <p:cNvPr id="4" name="Picture 3"/>
          <p:cNvPicPr>
            <a:picLocks noChangeAspect="1"/>
          </p:cNvPicPr>
          <p:nvPr/>
        </p:nvPicPr>
        <p:blipFill rotWithShape="1">
          <a:blip r:embed="rId2"/>
          <a:srcRect b="28243"/>
          <a:stretch/>
        </p:blipFill>
        <p:spPr>
          <a:xfrm>
            <a:off x="9316871" y="5554185"/>
            <a:ext cx="2594305" cy="883933"/>
          </a:xfrm>
          <a:prstGeom prst="rect">
            <a:avLst/>
          </a:prstGeom>
        </p:spPr>
      </p:pic>
      <p:pic>
        <p:nvPicPr>
          <p:cNvPr id="5" name="Picture 4"/>
          <p:cNvPicPr>
            <a:picLocks noChangeAspect="1"/>
          </p:cNvPicPr>
          <p:nvPr/>
        </p:nvPicPr>
        <p:blipFill>
          <a:blip r:embed="rId3"/>
          <a:stretch>
            <a:fillRect/>
          </a:stretch>
        </p:blipFill>
        <p:spPr>
          <a:xfrm>
            <a:off x="684212" y="5623279"/>
            <a:ext cx="1475155" cy="745747"/>
          </a:xfrm>
          <a:prstGeom prst="rect">
            <a:avLst/>
          </a:prstGeom>
        </p:spPr>
      </p:pic>
      <p:pic>
        <p:nvPicPr>
          <p:cNvPr id="6" name="Picture 5"/>
          <p:cNvPicPr>
            <a:picLocks noChangeAspect="1"/>
          </p:cNvPicPr>
          <p:nvPr/>
        </p:nvPicPr>
        <p:blipFill>
          <a:blip r:embed="rId4"/>
          <a:stretch>
            <a:fillRect/>
          </a:stretch>
        </p:blipFill>
        <p:spPr>
          <a:xfrm>
            <a:off x="4649078" y="5477323"/>
            <a:ext cx="2621445" cy="1037655"/>
          </a:xfrm>
          <a:prstGeom prst="rect">
            <a:avLst/>
          </a:prstGeom>
        </p:spPr>
      </p:pic>
    </p:spTree>
    <p:extLst>
      <p:ext uri="{BB962C8B-B14F-4D97-AF65-F5344CB8AC3E}">
        <p14:creationId xmlns:p14="http://schemas.microsoft.com/office/powerpoint/2010/main" val="259413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9268" y="864108"/>
            <a:ext cx="7675032" cy="5179505"/>
          </a:xfrm>
        </p:spPr>
        <p:txBody>
          <a:bodyPr>
            <a:normAutofit/>
          </a:bodyPr>
          <a:lstStyle/>
          <a:p>
            <a:r>
              <a:rPr lang="es-MX" sz="1800" dirty="0"/>
              <a:t>…</a:t>
            </a:r>
          </a:p>
          <a:p>
            <a:pPr algn="r"/>
            <a:r>
              <a:rPr lang="es-MX" sz="1800" dirty="0">
                <a:solidFill>
                  <a:schemeClr val="accent1"/>
                </a:solidFill>
              </a:rPr>
              <a:t>(26/05/2020 Se adiciona este párrafo) </a:t>
            </a:r>
          </a:p>
          <a:p>
            <a:pPr algn="just"/>
            <a:r>
              <a:rPr lang="es-MX" sz="1800" dirty="0">
                <a:solidFill>
                  <a:schemeClr val="tx1"/>
                </a:solidFill>
              </a:rPr>
              <a:t>11) Las Transferencias Federales etiquetadas que, al 31 de diciembre del ejercicio fiscal inmediato anterior se hayan comprometido y aquéllas devengadas pero que no hayan sido pagadas, deberán cubrir los pagos respectivos a más tardar durante el primer trimestre del ejercicio fiscal siguiente, o bien, de conformidad con el calendario de ejecución establecido en el convenio correspondiente; una vez cumplido el plazo referido, los recursos remanentes deberán reintegrarse a la Tesorería de la Federación, a más tardar dentro de los 15 días naturales siguientes. Los reintegros deberán incluir los rendimientos financieros generados.</a:t>
            </a:r>
          </a:p>
          <a:p>
            <a:endParaRPr lang="es-MX" sz="1800" b="1" dirty="0">
              <a:solidFill>
                <a:schemeClr val="tx1"/>
              </a:solidFill>
            </a:endParaRPr>
          </a:p>
        </p:txBody>
      </p:sp>
      <p:sp>
        <p:nvSpPr>
          <p:cNvPr id="6" name="TextBox 5"/>
          <p:cNvSpPr txBox="1"/>
          <p:nvPr/>
        </p:nvSpPr>
        <p:spPr>
          <a:xfrm>
            <a:off x="271462" y="3206889"/>
            <a:ext cx="2914650" cy="400110"/>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bg2"/>
                </a:solidFill>
              </a:rPr>
              <a:t>Comprometidos</a:t>
            </a:r>
          </a:p>
        </p:txBody>
      </p:sp>
    </p:spTree>
    <p:extLst>
      <p:ext uri="{BB962C8B-B14F-4D97-AF65-F5344CB8AC3E}">
        <p14:creationId xmlns:p14="http://schemas.microsoft.com/office/powerpoint/2010/main" val="283751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9169" y="1235584"/>
            <a:ext cx="7675032" cy="2479166"/>
          </a:xfrm>
        </p:spPr>
        <p:txBody>
          <a:bodyPr>
            <a:normAutofit fontScale="92500" lnSpcReduction="10000"/>
          </a:bodyPr>
          <a:lstStyle/>
          <a:p>
            <a:r>
              <a:rPr lang="es-MX" sz="1800" dirty="0">
                <a:solidFill>
                  <a:schemeClr val="tx1"/>
                </a:solidFill>
              </a:rPr>
              <a:t>12) Serán considerados como documentos para comprometer el gasto, los siguientes: </a:t>
            </a:r>
          </a:p>
          <a:p>
            <a:pPr lvl="1"/>
            <a:r>
              <a:rPr lang="es-MX" sz="1600" dirty="0">
                <a:solidFill>
                  <a:schemeClr val="tx1"/>
                </a:solidFill>
              </a:rPr>
              <a:t>a) Facturas </a:t>
            </a:r>
          </a:p>
          <a:p>
            <a:pPr lvl="1"/>
            <a:r>
              <a:rPr lang="es-MX" sz="1400" dirty="0">
                <a:solidFill>
                  <a:schemeClr val="tx1"/>
                </a:solidFill>
              </a:rPr>
              <a:t>b) Recibos de Honorarios </a:t>
            </a:r>
          </a:p>
          <a:p>
            <a:pPr lvl="1"/>
            <a:r>
              <a:rPr lang="es-MX" sz="1400" dirty="0">
                <a:solidFill>
                  <a:schemeClr val="tx1"/>
                </a:solidFill>
              </a:rPr>
              <a:t>c) Contratos </a:t>
            </a:r>
          </a:p>
          <a:p>
            <a:pPr lvl="1"/>
            <a:r>
              <a:rPr lang="es-MX" sz="1400" dirty="0">
                <a:solidFill>
                  <a:schemeClr val="tx1"/>
                </a:solidFill>
              </a:rPr>
              <a:t>d) Pedidos </a:t>
            </a:r>
          </a:p>
          <a:p>
            <a:pPr lvl="1"/>
            <a:r>
              <a:rPr lang="es-MX" sz="1400" dirty="0">
                <a:solidFill>
                  <a:schemeClr val="tx1"/>
                </a:solidFill>
              </a:rPr>
              <a:t>e) Órdenes de compra </a:t>
            </a:r>
          </a:p>
          <a:p>
            <a:r>
              <a:rPr lang="es-MX" sz="1800" dirty="0">
                <a:solidFill>
                  <a:schemeClr val="tx1"/>
                </a:solidFill>
              </a:rPr>
              <a:t>13) Para los gastos comprometidos que se registrarán entre el 01 y el 31 de diciembre de 2020, dependiendo del BMS, se deberá contar con la siguiente documentación:</a:t>
            </a:r>
          </a:p>
        </p:txBody>
      </p:sp>
      <p:pic>
        <p:nvPicPr>
          <p:cNvPr id="4" name="Picture 3"/>
          <p:cNvPicPr>
            <a:picLocks noChangeAspect="1"/>
          </p:cNvPicPr>
          <p:nvPr/>
        </p:nvPicPr>
        <p:blipFill>
          <a:blip r:embed="rId2"/>
          <a:stretch>
            <a:fillRect/>
          </a:stretch>
        </p:blipFill>
        <p:spPr>
          <a:xfrm>
            <a:off x="3469218" y="3888123"/>
            <a:ext cx="8274934" cy="1890712"/>
          </a:xfrm>
          <a:prstGeom prst="rect">
            <a:avLst/>
          </a:prstGeom>
        </p:spPr>
      </p:pic>
      <p:sp>
        <p:nvSpPr>
          <p:cNvPr id="6" name="TextBox 5"/>
          <p:cNvSpPr txBox="1"/>
          <p:nvPr/>
        </p:nvSpPr>
        <p:spPr>
          <a:xfrm>
            <a:off x="526080" y="3314640"/>
            <a:ext cx="2643187" cy="400110"/>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Comprometidos</a:t>
            </a:r>
          </a:p>
        </p:txBody>
      </p:sp>
    </p:spTree>
    <p:extLst>
      <p:ext uri="{BB962C8B-B14F-4D97-AF65-F5344CB8AC3E}">
        <p14:creationId xmlns:p14="http://schemas.microsoft.com/office/powerpoint/2010/main" val="207242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6332" y="700089"/>
            <a:ext cx="7675032" cy="5557836"/>
          </a:xfrm>
        </p:spPr>
        <p:txBody>
          <a:bodyPr>
            <a:normAutofit/>
          </a:bodyPr>
          <a:lstStyle/>
          <a:p>
            <a:pPr algn="just"/>
            <a:r>
              <a:rPr lang="es-MX" sz="1800" dirty="0">
                <a:solidFill>
                  <a:schemeClr val="tx1"/>
                </a:solidFill>
              </a:rPr>
              <a:t>19) Todo gasto relacionado con BOLETOS DE AVIÓN o de AUTOBÚS FORÁNEO deberá contar con la factura electrónica correspondiente en formato XML, SIN EXCEPCIÓN. NO se aceptarán pagos de transporte efectuados por internet.</a:t>
            </a:r>
          </a:p>
          <a:p>
            <a:pPr marL="0" indent="0">
              <a:buNone/>
            </a:pPr>
            <a:endParaRPr lang="es-MX" sz="1800" dirty="0">
              <a:solidFill>
                <a:schemeClr val="tx1"/>
              </a:solidFill>
            </a:endParaRPr>
          </a:p>
          <a:p>
            <a:r>
              <a:rPr lang="es-MX" sz="1800" dirty="0">
                <a:solidFill>
                  <a:schemeClr val="tx1"/>
                </a:solidFill>
              </a:rPr>
              <a:t>Políticas específicas para MOVILIDAD</a:t>
            </a:r>
          </a:p>
          <a:p>
            <a:endParaRPr lang="es-MX" sz="1800" dirty="0">
              <a:solidFill>
                <a:schemeClr val="tx1"/>
              </a:solidFill>
            </a:endParaRPr>
          </a:p>
          <a:p>
            <a:endParaRPr lang="es-MX" sz="1800" dirty="0">
              <a:solidFill>
                <a:schemeClr val="tx1"/>
              </a:solidFill>
            </a:endParaRPr>
          </a:p>
          <a:p>
            <a:endParaRPr lang="es-MX" sz="1800" dirty="0">
              <a:solidFill>
                <a:schemeClr val="tx1"/>
              </a:solidFill>
            </a:endParaRPr>
          </a:p>
          <a:p>
            <a:endParaRPr lang="es-MX" sz="1800" dirty="0">
              <a:solidFill>
                <a:schemeClr val="tx1"/>
              </a:solidFill>
            </a:endParaRPr>
          </a:p>
          <a:p>
            <a:endParaRPr lang="es-MX" sz="1800" dirty="0">
              <a:solidFill>
                <a:schemeClr val="tx1"/>
              </a:solidFill>
            </a:endParaRPr>
          </a:p>
          <a:p>
            <a:endParaRPr lang="es-MX" sz="1800" dirty="0">
              <a:solidFill>
                <a:schemeClr val="tx1"/>
              </a:solidFill>
            </a:endParaRPr>
          </a:p>
          <a:p>
            <a:r>
              <a:rPr lang="es-MX" sz="1800" dirty="0">
                <a:solidFill>
                  <a:schemeClr val="tx1"/>
                </a:solidFill>
              </a:rPr>
              <a:t>25) La </a:t>
            </a:r>
            <a:r>
              <a:rPr lang="es-MX" sz="1800" b="1" dirty="0">
                <a:solidFill>
                  <a:schemeClr val="tx1"/>
                </a:solidFill>
              </a:rPr>
              <a:t>movilidad</a:t>
            </a:r>
            <a:r>
              <a:rPr lang="es-MX" sz="1800" dirty="0">
                <a:solidFill>
                  <a:schemeClr val="tx1"/>
                </a:solidFill>
              </a:rPr>
              <a:t> que realicen los estudiantes deberá efectuarse dentro del ejercicio fiscal 2020, por lo que los gastos por </a:t>
            </a:r>
            <a:r>
              <a:rPr lang="es-MX" sz="1800" b="1" dirty="0">
                <a:solidFill>
                  <a:schemeClr val="tx1"/>
                </a:solidFill>
              </a:rPr>
              <a:t>este concepto NO podrán comprometerse.</a:t>
            </a:r>
          </a:p>
          <a:p>
            <a:endParaRPr lang="es-MX" sz="1800" dirty="0"/>
          </a:p>
        </p:txBody>
      </p:sp>
      <p:pic>
        <p:nvPicPr>
          <p:cNvPr id="6" name="Picture 5"/>
          <p:cNvPicPr>
            <a:picLocks noChangeAspect="1"/>
          </p:cNvPicPr>
          <p:nvPr/>
        </p:nvPicPr>
        <p:blipFill>
          <a:blip r:embed="rId2"/>
          <a:stretch>
            <a:fillRect/>
          </a:stretch>
        </p:blipFill>
        <p:spPr>
          <a:xfrm>
            <a:off x="3926332" y="2778917"/>
            <a:ext cx="7707302" cy="2014537"/>
          </a:xfrm>
          <a:prstGeom prst="rect">
            <a:avLst/>
          </a:prstGeom>
        </p:spPr>
      </p:pic>
      <p:sp>
        <p:nvSpPr>
          <p:cNvPr id="8" name="TextBox 7"/>
          <p:cNvSpPr txBox="1"/>
          <p:nvPr/>
        </p:nvSpPr>
        <p:spPr>
          <a:xfrm>
            <a:off x="611805" y="2817287"/>
            <a:ext cx="2643187" cy="1323439"/>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Pagos por internet NO ACEPTADOS</a:t>
            </a:r>
          </a:p>
          <a:p>
            <a:pPr algn="r"/>
            <a:endParaRPr lang="es-MX" sz="2000" dirty="0">
              <a:solidFill>
                <a:schemeClr val="accent3"/>
              </a:solidFill>
            </a:endParaRPr>
          </a:p>
          <a:p>
            <a:pPr marL="285750" indent="-285750" algn="r">
              <a:buFont typeface="Arial" panose="020B0604020202020204" pitchFamily="34" charset="0"/>
              <a:buChar char="•"/>
            </a:pPr>
            <a:r>
              <a:rPr lang="es-MX" sz="2000" dirty="0">
                <a:solidFill>
                  <a:schemeClr val="accent3"/>
                </a:solidFill>
              </a:rPr>
              <a:t>MOVILIDAD</a:t>
            </a:r>
          </a:p>
        </p:txBody>
      </p:sp>
    </p:spTree>
    <p:extLst>
      <p:ext uri="{BB962C8B-B14F-4D97-AF65-F5344CB8AC3E}">
        <p14:creationId xmlns:p14="http://schemas.microsoft.com/office/powerpoint/2010/main" val="2928947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6332" y="700089"/>
            <a:ext cx="7675032" cy="5557836"/>
          </a:xfrm>
        </p:spPr>
        <p:txBody>
          <a:bodyPr>
            <a:normAutofit/>
          </a:bodyPr>
          <a:lstStyle/>
          <a:p>
            <a:pPr algn="just"/>
            <a:r>
              <a:rPr lang="es-MX" sz="1800" dirty="0">
                <a:solidFill>
                  <a:schemeClr val="tx1"/>
                </a:solidFill>
              </a:rPr>
              <a:t>30) Los pagos por boletos de avión o autobús foráneo deberán contar invariablemente con la factura electrónica en formato XLM. </a:t>
            </a:r>
            <a:r>
              <a:rPr lang="es-MX" sz="1800" b="1" dirty="0">
                <a:solidFill>
                  <a:schemeClr val="tx1"/>
                </a:solidFill>
              </a:rPr>
              <a:t>NO SE ACEPTARÁN FACTURAS EN FORMATO PDF NI COMPRAS POR INTERNET.</a:t>
            </a:r>
          </a:p>
          <a:p>
            <a:pPr algn="just"/>
            <a:r>
              <a:rPr lang="es-MX" sz="1800" b="1" dirty="0">
                <a:solidFill>
                  <a:schemeClr val="tx1"/>
                </a:solidFill>
              </a:rPr>
              <a:t>…</a:t>
            </a:r>
          </a:p>
          <a:p>
            <a:pPr algn="just"/>
            <a:r>
              <a:rPr lang="es-MX" sz="1800" dirty="0">
                <a:solidFill>
                  <a:schemeClr val="tx1"/>
                </a:solidFill>
              </a:rPr>
              <a:t>40) El Recibo de Gastos no Comprobables deberá contar con el membrete de la universidad y acompañarse de una copia de la credencial del participante que asiste al evento, así como una copia de los documentos correspondientes en formato PDF, todos en un solo archivo, debidamente ordenados, cuando estos sean realizados en el extranjero.</a:t>
            </a:r>
            <a:endParaRPr lang="es-MX" sz="1800" b="1" dirty="0">
              <a:solidFill>
                <a:schemeClr val="tx1"/>
              </a:solidFill>
            </a:endParaRPr>
          </a:p>
          <a:p>
            <a:endParaRPr lang="es-MX" sz="1800" dirty="0"/>
          </a:p>
        </p:txBody>
      </p:sp>
      <p:sp>
        <p:nvSpPr>
          <p:cNvPr id="8" name="TextBox 7"/>
          <p:cNvSpPr txBox="1"/>
          <p:nvPr/>
        </p:nvSpPr>
        <p:spPr>
          <a:xfrm>
            <a:off x="654667" y="3078897"/>
            <a:ext cx="2643187" cy="400110"/>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No comprobables</a:t>
            </a:r>
          </a:p>
        </p:txBody>
      </p:sp>
    </p:spTree>
    <p:extLst>
      <p:ext uri="{BB962C8B-B14F-4D97-AF65-F5344CB8AC3E}">
        <p14:creationId xmlns:p14="http://schemas.microsoft.com/office/powerpoint/2010/main" val="334186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89567" y="3070295"/>
            <a:ext cx="2643187" cy="1446550"/>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Estancia académica</a:t>
            </a:r>
          </a:p>
          <a:p>
            <a:pPr marL="285750" indent="-285750" algn="r">
              <a:buFont typeface="Arial" panose="020B0604020202020204" pitchFamily="34" charset="0"/>
              <a:buChar char="•"/>
            </a:pPr>
            <a:r>
              <a:rPr lang="es-MX" sz="2000" dirty="0">
                <a:solidFill>
                  <a:schemeClr val="accent3"/>
                </a:solidFill>
              </a:rPr>
              <a:t>Estudiantes</a:t>
            </a:r>
          </a:p>
          <a:p>
            <a:pPr marL="285750" indent="-285750" algn="r">
              <a:buFont typeface="Arial" panose="020B0604020202020204" pitchFamily="34" charset="0"/>
              <a:buChar char="•"/>
            </a:pPr>
            <a:endParaRPr lang="es-MX" sz="2000" dirty="0">
              <a:solidFill>
                <a:schemeClr val="accent3"/>
              </a:solidFill>
            </a:endParaRPr>
          </a:p>
          <a:p>
            <a:pPr algn="r"/>
            <a:r>
              <a:rPr lang="es-MX" sz="2800" b="1" dirty="0">
                <a:solidFill>
                  <a:schemeClr val="accent3"/>
                </a:solidFill>
              </a:rPr>
              <a:t>ANEXO 1</a:t>
            </a:r>
          </a:p>
        </p:txBody>
      </p:sp>
      <p:pic>
        <p:nvPicPr>
          <p:cNvPr id="6" name="Content Placeholder 5"/>
          <p:cNvPicPr>
            <a:picLocks noGrp="1" noChangeAspect="1"/>
          </p:cNvPicPr>
          <p:nvPr>
            <p:ph idx="1"/>
          </p:nvPr>
        </p:nvPicPr>
        <p:blipFill>
          <a:blip r:embed="rId2"/>
          <a:stretch>
            <a:fillRect/>
          </a:stretch>
        </p:blipFill>
        <p:spPr>
          <a:xfrm>
            <a:off x="3583274" y="485775"/>
            <a:ext cx="7886128" cy="5876924"/>
          </a:xfrm>
          <a:prstGeom prst="rect">
            <a:avLst/>
          </a:prstGeom>
        </p:spPr>
      </p:pic>
    </p:spTree>
    <p:extLst>
      <p:ext uri="{BB962C8B-B14F-4D97-AF65-F5344CB8AC3E}">
        <p14:creationId xmlns:p14="http://schemas.microsoft.com/office/powerpoint/2010/main" val="3483515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89567" y="3070295"/>
            <a:ext cx="2643187" cy="1446550"/>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Prácticas de Campo</a:t>
            </a:r>
          </a:p>
          <a:p>
            <a:pPr marL="285750" indent="-285750" algn="r">
              <a:buFont typeface="Arial" panose="020B0604020202020204" pitchFamily="34" charset="0"/>
              <a:buChar char="•"/>
            </a:pPr>
            <a:r>
              <a:rPr lang="es-MX" sz="2000" dirty="0">
                <a:solidFill>
                  <a:schemeClr val="accent3"/>
                </a:solidFill>
              </a:rPr>
              <a:t>Estudiantes</a:t>
            </a:r>
          </a:p>
          <a:p>
            <a:pPr marL="285750" indent="-285750" algn="r">
              <a:buFont typeface="Arial" panose="020B0604020202020204" pitchFamily="34" charset="0"/>
              <a:buChar char="•"/>
            </a:pPr>
            <a:endParaRPr lang="es-MX" sz="2000" dirty="0">
              <a:solidFill>
                <a:schemeClr val="accent3"/>
              </a:solidFill>
            </a:endParaRPr>
          </a:p>
          <a:p>
            <a:pPr algn="r"/>
            <a:r>
              <a:rPr lang="es-MX" sz="2800" dirty="0">
                <a:solidFill>
                  <a:schemeClr val="accent3"/>
                </a:solidFill>
              </a:rPr>
              <a:t>ANEXO 2</a:t>
            </a:r>
            <a:r>
              <a:rPr lang="es-MX" sz="2000" dirty="0">
                <a:solidFill>
                  <a:schemeClr val="accent3"/>
                </a:solidFill>
              </a:rPr>
              <a:t> </a:t>
            </a:r>
          </a:p>
        </p:txBody>
      </p:sp>
      <p:pic>
        <p:nvPicPr>
          <p:cNvPr id="7" name="Content Placeholder 6"/>
          <p:cNvPicPr>
            <a:picLocks noGrp="1" noChangeAspect="1"/>
          </p:cNvPicPr>
          <p:nvPr>
            <p:ph idx="1"/>
          </p:nvPr>
        </p:nvPicPr>
        <p:blipFill>
          <a:blip r:embed="rId2"/>
          <a:stretch>
            <a:fillRect/>
          </a:stretch>
        </p:blipFill>
        <p:spPr>
          <a:xfrm>
            <a:off x="3968139" y="116114"/>
            <a:ext cx="7116398" cy="6616248"/>
          </a:xfrm>
          <a:prstGeom prst="rect">
            <a:avLst/>
          </a:prstGeom>
        </p:spPr>
      </p:pic>
    </p:spTree>
    <p:extLst>
      <p:ext uri="{BB962C8B-B14F-4D97-AF65-F5344CB8AC3E}">
        <p14:creationId xmlns:p14="http://schemas.microsoft.com/office/powerpoint/2010/main" val="339807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89567" y="3070295"/>
            <a:ext cx="2643187" cy="1446550"/>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Docentes </a:t>
            </a:r>
          </a:p>
          <a:p>
            <a:pPr marL="285750" indent="-285750" algn="r">
              <a:buFont typeface="Arial" panose="020B0604020202020204" pitchFamily="34" charset="0"/>
              <a:buChar char="•"/>
            </a:pPr>
            <a:r>
              <a:rPr lang="es-MX" sz="2000" dirty="0">
                <a:solidFill>
                  <a:schemeClr val="accent3"/>
                </a:solidFill>
              </a:rPr>
              <a:t>Actividad académica</a:t>
            </a:r>
          </a:p>
          <a:p>
            <a:pPr marL="285750" indent="-285750" algn="r">
              <a:buFont typeface="Arial" panose="020B0604020202020204" pitchFamily="34" charset="0"/>
              <a:buChar char="•"/>
            </a:pPr>
            <a:endParaRPr lang="es-MX" sz="2000" dirty="0">
              <a:solidFill>
                <a:schemeClr val="accent3"/>
              </a:solidFill>
            </a:endParaRPr>
          </a:p>
          <a:p>
            <a:pPr algn="r"/>
            <a:r>
              <a:rPr lang="es-MX" sz="2800" dirty="0">
                <a:solidFill>
                  <a:schemeClr val="accent3"/>
                </a:solidFill>
              </a:rPr>
              <a:t>ANEXO 3,1</a:t>
            </a:r>
          </a:p>
        </p:txBody>
      </p:sp>
      <p:pic>
        <p:nvPicPr>
          <p:cNvPr id="9" name="Content Placeholder 8"/>
          <p:cNvPicPr>
            <a:picLocks noGrp="1" noChangeAspect="1"/>
          </p:cNvPicPr>
          <p:nvPr>
            <p:ph idx="1"/>
          </p:nvPr>
        </p:nvPicPr>
        <p:blipFill>
          <a:blip r:embed="rId2"/>
          <a:stretch>
            <a:fillRect/>
          </a:stretch>
        </p:blipFill>
        <p:spPr>
          <a:xfrm>
            <a:off x="4050847" y="-79280"/>
            <a:ext cx="6950982" cy="7007036"/>
          </a:xfrm>
          <a:prstGeom prst="rect">
            <a:avLst/>
          </a:prstGeom>
        </p:spPr>
      </p:pic>
    </p:spTree>
    <p:extLst>
      <p:ext uri="{BB962C8B-B14F-4D97-AF65-F5344CB8AC3E}">
        <p14:creationId xmlns:p14="http://schemas.microsoft.com/office/powerpoint/2010/main" val="3956708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916405"/>
            <a:ext cx="2206172" cy="1754326"/>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BMS facturados por empresa extranjera</a:t>
            </a:r>
          </a:p>
          <a:p>
            <a:pPr marL="285750" indent="-285750" algn="r">
              <a:buFont typeface="Arial" panose="020B0604020202020204" pitchFamily="34" charset="0"/>
              <a:buChar char="•"/>
            </a:pPr>
            <a:endParaRPr lang="es-MX" sz="2000" dirty="0">
              <a:solidFill>
                <a:schemeClr val="accent3"/>
              </a:solidFill>
            </a:endParaRPr>
          </a:p>
          <a:p>
            <a:pPr algn="r"/>
            <a:r>
              <a:rPr lang="es-MX" sz="2800" dirty="0">
                <a:solidFill>
                  <a:schemeClr val="accent3"/>
                </a:solidFill>
              </a:rPr>
              <a:t>ANEXO 3,2</a:t>
            </a:r>
          </a:p>
        </p:txBody>
      </p:sp>
      <p:pic>
        <p:nvPicPr>
          <p:cNvPr id="3" name="Content Placeholder 2"/>
          <p:cNvPicPr>
            <a:picLocks noGrp="1" noChangeAspect="1"/>
          </p:cNvPicPr>
          <p:nvPr>
            <p:ph idx="1"/>
          </p:nvPr>
        </p:nvPicPr>
        <p:blipFill>
          <a:blip r:embed="rId2"/>
          <a:stretch>
            <a:fillRect/>
          </a:stretch>
        </p:blipFill>
        <p:spPr>
          <a:xfrm>
            <a:off x="3529644" y="1553027"/>
            <a:ext cx="8357556" cy="4433732"/>
          </a:xfrm>
          <a:prstGeom prst="rect">
            <a:avLst/>
          </a:prstGeom>
        </p:spPr>
      </p:pic>
    </p:spTree>
    <p:extLst>
      <p:ext uri="{BB962C8B-B14F-4D97-AF65-F5344CB8AC3E}">
        <p14:creationId xmlns:p14="http://schemas.microsoft.com/office/powerpoint/2010/main" val="978420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916405"/>
            <a:ext cx="2206172" cy="1015663"/>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accent3"/>
                </a:solidFill>
              </a:rPr>
              <a:t>Pago honorarios a ponente extranjero</a:t>
            </a:r>
          </a:p>
        </p:txBody>
      </p:sp>
      <p:pic>
        <p:nvPicPr>
          <p:cNvPr id="4" name="Content Placeholder 3"/>
          <p:cNvPicPr>
            <a:picLocks noGrp="1" noChangeAspect="1"/>
          </p:cNvPicPr>
          <p:nvPr>
            <p:ph idx="1"/>
          </p:nvPr>
        </p:nvPicPr>
        <p:blipFill>
          <a:blip r:embed="rId2"/>
          <a:stretch>
            <a:fillRect/>
          </a:stretch>
        </p:blipFill>
        <p:spPr>
          <a:xfrm>
            <a:off x="3615418" y="107743"/>
            <a:ext cx="7981496" cy="6735743"/>
          </a:xfrm>
          <a:prstGeom prst="rect">
            <a:avLst/>
          </a:prstGeom>
        </p:spPr>
      </p:pic>
    </p:spTree>
    <p:extLst>
      <p:ext uri="{BB962C8B-B14F-4D97-AF65-F5344CB8AC3E}">
        <p14:creationId xmlns:p14="http://schemas.microsoft.com/office/powerpoint/2010/main" val="2663961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35905" t="21005" r="34191" b="45640"/>
          <a:stretch/>
        </p:blipFill>
        <p:spPr>
          <a:xfrm>
            <a:off x="97153" y="1201567"/>
            <a:ext cx="6770743" cy="4497269"/>
          </a:xfrm>
          <a:prstGeom prst="rect">
            <a:avLst/>
          </a:prstGeom>
        </p:spPr>
      </p:pic>
      <p:pic>
        <p:nvPicPr>
          <p:cNvPr id="5" name="Picture 4"/>
          <p:cNvPicPr>
            <a:picLocks noChangeAspect="1"/>
          </p:cNvPicPr>
          <p:nvPr/>
        </p:nvPicPr>
        <p:blipFill rotWithShape="1">
          <a:blip r:embed="rId2"/>
          <a:srcRect l="35905" t="54614" r="34191" b="7037"/>
          <a:stretch/>
        </p:blipFill>
        <p:spPr>
          <a:xfrm>
            <a:off x="6166416" y="1201566"/>
            <a:ext cx="5897594" cy="4503905"/>
          </a:xfrm>
          <a:prstGeom prst="rect">
            <a:avLst/>
          </a:prstGeom>
        </p:spPr>
      </p:pic>
      <p:sp>
        <p:nvSpPr>
          <p:cNvPr id="6" name="TextBox 5"/>
          <p:cNvSpPr txBox="1"/>
          <p:nvPr/>
        </p:nvSpPr>
        <p:spPr>
          <a:xfrm>
            <a:off x="488700" y="395616"/>
            <a:ext cx="4298036" cy="461665"/>
          </a:xfrm>
          <a:prstGeom prst="rect">
            <a:avLst/>
          </a:prstGeom>
          <a:noFill/>
        </p:spPr>
        <p:txBody>
          <a:bodyPr wrap="none" rtlCol="0">
            <a:spAutoFit/>
          </a:bodyPr>
          <a:lstStyle/>
          <a:p>
            <a:r>
              <a:rPr lang="es-MX" sz="2400" b="1" dirty="0"/>
              <a:t>Política de comprobación UACJ</a:t>
            </a:r>
          </a:p>
        </p:txBody>
      </p:sp>
    </p:spTree>
    <p:extLst>
      <p:ext uri="{BB962C8B-B14F-4D97-AF65-F5344CB8AC3E}">
        <p14:creationId xmlns:p14="http://schemas.microsoft.com/office/powerpoint/2010/main" val="3098621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9850933" y="7857"/>
            <a:ext cx="2341067" cy="926672"/>
          </a:xfrm>
          <a:prstGeom prst="rect">
            <a:avLst/>
          </a:prstGeom>
        </p:spPr>
      </p:pic>
      <p:sp>
        <p:nvSpPr>
          <p:cNvPr id="7" name="TextBox 6"/>
          <p:cNvSpPr txBox="1"/>
          <p:nvPr/>
        </p:nvSpPr>
        <p:spPr>
          <a:xfrm>
            <a:off x="57201" y="2216910"/>
            <a:ext cx="2804535" cy="461665"/>
          </a:xfrm>
          <a:prstGeom prst="rect">
            <a:avLst/>
          </a:prstGeom>
          <a:noFill/>
        </p:spPr>
        <p:txBody>
          <a:bodyPr wrap="square" rtlCol="0">
            <a:spAutoFit/>
          </a:bodyPr>
          <a:lstStyle/>
          <a:p>
            <a:pPr algn="ctr"/>
            <a:r>
              <a:rPr lang="es-MX" sz="2400" dirty="0">
                <a:solidFill>
                  <a:srgbClr val="FFFF00"/>
                </a:solidFill>
              </a:rPr>
              <a:t>$13,412,230</a:t>
            </a:r>
          </a:p>
        </p:txBody>
      </p:sp>
      <p:sp>
        <p:nvSpPr>
          <p:cNvPr id="8" name="Rectangle 7"/>
          <p:cNvSpPr/>
          <p:nvPr/>
        </p:nvSpPr>
        <p:spPr>
          <a:xfrm>
            <a:off x="164592" y="1239159"/>
            <a:ext cx="2433097" cy="954107"/>
          </a:xfrm>
          <a:prstGeom prst="rect">
            <a:avLst/>
          </a:prstGeom>
          <a:noFill/>
        </p:spPr>
        <p:txBody>
          <a:bodyPr wrap="square" lIns="91440" tIns="45720" rIns="91440" bIns="45720">
            <a:spAutoFit/>
          </a:bodyPr>
          <a:lstStyle/>
          <a:p>
            <a:pPr algn="ctr"/>
            <a:r>
              <a:rPr lang="en-US" sz="2800" dirty="0">
                <a:ln w="0"/>
                <a:solidFill>
                  <a:schemeClr val="bg1"/>
                </a:solidFill>
                <a:effectLst>
                  <a:outerShdw blurRad="38100" dist="25400" dir="5400000" algn="ctr" rotWithShape="0">
                    <a:srgbClr val="6E747A">
                      <a:alpha val="43000"/>
                    </a:srgbClr>
                  </a:outerShdw>
                </a:effectLst>
              </a:rPr>
              <a:t>PROFEXCE 2020</a:t>
            </a:r>
          </a:p>
        </p:txBody>
      </p:sp>
      <p:sp>
        <p:nvSpPr>
          <p:cNvPr id="2" name="Title 1"/>
          <p:cNvSpPr>
            <a:spLocks noGrp="1"/>
          </p:cNvSpPr>
          <p:nvPr>
            <p:ph type="title"/>
          </p:nvPr>
        </p:nvSpPr>
        <p:spPr>
          <a:xfrm>
            <a:off x="252919" y="2908571"/>
            <a:ext cx="2947482" cy="3260876"/>
          </a:xfrm>
        </p:spPr>
        <p:txBody>
          <a:bodyPr>
            <a:normAutofit fontScale="90000"/>
          </a:bodyPr>
          <a:lstStyle/>
          <a:p>
            <a:r>
              <a:rPr lang="es-MX" dirty="0"/>
              <a:t>Para la </a:t>
            </a:r>
            <a:r>
              <a:rPr lang="es-MX" u="sng" dirty="0"/>
              <a:t>operación</a:t>
            </a:r>
            <a:r>
              <a:rPr lang="es-MX" dirty="0"/>
              <a:t> y </a:t>
            </a:r>
            <a:r>
              <a:rPr lang="es-MX" u="sng" dirty="0"/>
              <a:t>ejercicio</a:t>
            </a:r>
            <a:r>
              <a:rPr lang="es-MX" dirty="0"/>
              <a:t> del  programa existen los siguientes documentos:</a:t>
            </a:r>
            <a:br>
              <a:rPr lang="es-MX" dirty="0"/>
            </a:br>
            <a:endParaRPr lang="es-MX" dirty="0"/>
          </a:p>
        </p:txBody>
      </p:sp>
      <p:sp>
        <p:nvSpPr>
          <p:cNvPr id="13" name="Content Placeholder 12"/>
          <p:cNvSpPr>
            <a:spLocks noGrp="1"/>
          </p:cNvSpPr>
          <p:nvPr>
            <p:ph idx="1"/>
          </p:nvPr>
        </p:nvSpPr>
        <p:spPr>
          <a:xfrm>
            <a:off x="3869268" y="864107"/>
            <a:ext cx="7315200" cy="5676177"/>
          </a:xfrm>
        </p:spPr>
        <p:txBody>
          <a:bodyPr>
            <a:normAutofit/>
          </a:bodyPr>
          <a:lstStyle/>
          <a:p>
            <a:r>
              <a:rPr lang="es-MX" dirty="0">
                <a:solidFill>
                  <a:schemeClr val="accent1"/>
                </a:solidFill>
              </a:rPr>
              <a:t>Regla de Operación del Programa de Fortalecimiento de la Calidad Educativa para el ejercicio fiscal 2020. Emitida el 13 de enero de 2020 bajo el Acuerdo número 33/12/19 de la Secretaría de Educación Pública del 29 de diciembre de 2019.</a:t>
            </a:r>
          </a:p>
          <a:p>
            <a:r>
              <a:rPr lang="es-MX" dirty="0">
                <a:solidFill>
                  <a:schemeClr val="accent1"/>
                </a:solidFill>
              </a:rPr>
              <a:t>Manual de Usuario seguimiento académico 2020.</a:t>
            </a:r>
          </a:p>
          <a:p>
            <a:r>
              <a:rPr lang="es-MX" dirty="0">
                <a:solidFill>
                  <a:schemeClr val="accent1"/>
                </a:solidFill>
              </a:rPr>
              <a:t>Manual de Políticas Financieras 2020. </a:t>
            </a:r>
          </a:p>
          <a:p>
            <a:r>
              <a:rPr lang="es-MX" dirty="0">
                <a:solidFill>
                  <a:schemeClr val="accent1"/>
                </a:solidFill>
              </a:rPr>
              <a:t>Manual de Usuario Módulo Seguimiento Financiero 2020.</a:t>
            </a:r>
          </a:p>
          <a:p>
            <a:r>
              <a:rPr lang="es-MX" dirty="0">
                <a:solidFill>
                  <a:schemeClr val="accent1"/>
                </a:solidFill>
              </a:rPr>
              <a:t>Manual de Transferencia</a:t>
            </a:r>
          </a:p>
        </p:txBody>
      </p:sp>
    </p:spTree>
    <p:extLst>
      <p:ext uri="{BB962C8B-B14F-4D97-AF65-F5344CB8AC3E}">
        <p14:creationId xmlns:p14="http://schemas.microsoft.com/office/powerpoint/2010/main" val="3574841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455" y="211691"/>
            <a:ext cx="10515600" cy="1325563"/>
          </a:xfrm>
        </p:spPr>
        <p:txBody>
          <a:bodyPr>
            <a:normAutofit/>
          </a:bodyPr>
          <a:lstStyle/>
          <a:p>
            <a:pPr algn="r"/>
            <a:r>
              <a:rPr lang="es-MX" dirty="0">
                <a:solidFill>
                  <a:srgbClr val="C00000"/>
                </a:solidFill>
              </a:rPr>
              <a:t>Comprobación académica</a:t>
            </a:r>
          </a:p>
        </p:txBody>
      </p:sp>
      <p:sp>
        <p:nvSpPr>
          <p:cNvPr id="3" name="Content Placeholder 2"/>
          <p:cNvSpPr>
            <a:spLocks noGrp="1"/>
          </p:cNvSpPr>
          <p:nvPr>
            <p:ph idx="1"/>
          </p:nvPr>
        </p:nvSpPr>
        <p:spPr>
          <a:xfrm>
            <a:off x="3767138" y="1757339"/>
            <a:ext cx="7339150" cy="4034972"/>
          </a:xfrm>
          <a:solidFill>
            <a:schemeClr val="bg1"/>
          </a:solidFill>
        </p:spPr>
        <p:txBody>
          <a:bodyPr>
            <a:normAutofit/>
          </a:bodyPr>
          <a:lstStyle/>
          <a:p>
            <a:pPr algn="just">
              <a:buFont typeface="Wingdings" panose="05000000000000000000" pitchFamily="2" charset="2"/>
              <a:buChar char="Ø"/>
            </a:pPr>
            <a:r>
              <a:rPr lang="es-MX" sz="2400" dirty="0"/>
              <a:t>Deudores de Servicios (Viáticos, transporte o inscripción):</a:t>
            </a:r>
          </a:p>
          <a:p>
            <a:pPr lvl="1" algn="just"/>
            <a:r>
              <a:rPr lang="es-MX" sz="2000" dirty="0"/>
              <a:t>Constancia o reconocimiento de participación. Emitida por institución sede preferentemente con el nombre completo del participante beneficiario directo del programa.</a:t>
            </a:r>
          </a:p>
          <a:p>
            <a:pPr lvl="1" algn="just"/>
            <a:endParaRPr lang="es-MX" sz="2000" dirty="0"/>
          </a:p>
          <a:p>
            <a:pPr algn="just">
              <a:buFont typeface="Wingdings" panose="05000000000000000000" pitchFamily="2" charset="2"/>
              <a:buChar char="Ø"/>
            </a:pPr>
            <a:r>
              <a:rPr lang="es-MX" sz="2400" dirty="0"/>
              <a:t>Honorarios</a:t>
            </a:r>
          </a:p>
          <a:p>
            <a:pPr lvl="1" algn="just"/>
            <a:r>
              <a:rPr lang="es-MX" sz="2000" dirty="0"/>
              <a:t>Constancia emitida por la UACJ. En caso de haber dado algún curso.</a:t>
            </a:r>
          </a:p>
        </p:txBody>
      </p:sp>
      <p:pic>
        <p:nvPicPr>
          <p:cNvPr id="4" name="Picture 3"/>
          <p:cNvPicPr>
            <a:picLocks noChangeAspect="1"/>
          </p:cNvPicPr>
          <p:nvPr/>
        </p:nvPicPr>
        <p:blipFill>
          <a:blip r:embed="rId2"/>
          <a:stretch>
            <a:fillRect/>
          </a:stretch>
        </p:blipFill>
        <p:spPr>
          <a:xfrm>
            <a:off x="128588" y="2669925"/>
            <a:ext cx="3638550" cy="2209800"/>
          </a:xfrm>
          <a:prstGeom prst="rect">
            <a:avLst/>
          </a:prstGeom>
        </p:spPr>
      </p:pic>
    </p:spTree>
    <p:extLst>
      <p:ext uri="{BB962C8B-B14F-4D97-AF65-F5344CB8AC3E}">
        <p14:creationId xmlns:p14="http://schemas.microsoft.com/office/powerpoint/2010/main" val="473039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s-MX" dirty="0"/>
              <a:t>Gracias</a:t>
            </a:r>
          </a:p>
        </p:txBody>
      </p:sp>
      <p:sp>
        <p:nvSpPr>
          <p:cNvPr id="11" name="Text Placeholder 2"/>
          <p:cNvSpPr txBox="1">
            <a:spLocks/>
          </p:cNvSpPr>
          <p:nvPr/>
        </p:nvSpPr>
        <p:spPr>
          <a:xfrm>
            <a:off x="4756479" y="1356142"/>
            <a:ext cx="6108700" cy="413657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buNone/>
            </a:pPr>
            <a:r>
              <a:rPr lang="es-MX" sz="2800" dirty="0">
                <a:solidFill>
                  <a:schemeClr val="dk1"/>
                </a:solidFill>
              </a:rPr>
              <a:t>Dirección General de Planeación y Desarrollo Institucional</a:t>
            </a:r>
          </a:p>
          <a:p>
            <a:pPr marL="0" indent="0" algn="r">
              <a:buNone/>
            </a:pPr>
            <a:r>
              <a:rPr lang="es-MX" sz="2800" dirty="0">
                <a:solidFill>
                  <a:schemeClr val="accent5"/>
                </a:solidFill>
              </a:rPr>
              <a:t>Mtra. María Esther Mears Delgado</a:t>
            </a:r>
          </a:p>
          <a:p>
            <a:pPr marL="0" indent="0" algn="r">
              <a:buNone/>
            </a:pPr>
            <a:r>
              <a:rPr lang="es-MX" sz="2800" dirty="0">
                <a:solidFill>
                  <a:schemeClr val="accent1"/>
                </a:solidFill>
              </a:rPr>
              <a:t>mmears@uacj.mx</a:t>
            </a:r>
          </a:p>
          <a:p>
            <a:pPr marL="0" indent="0" algn="r">
              <a:buNone/>
            </a:pPr>
            <a:r>
              <a:rPr lang="es-MX" sz="2800" dirty="0">
                <a:solidFill>
                  <a:schemeClr val="dk1"/>
                </a:solidFill>
              </a:rPr>
              <a:t>Subdirección de Planeación Operativa</a:t>
            </a:r>
          </a:p>
          <a:p>
            <a:pPr marL="0" indent="0" algn="r">
              <a:buNone/>
            </a:pPr>
            <a:r>
              <a:rPr lang="es-MX" sz="2800" dirty="0">
                <a:solidFill>
                  <a:schemeClr val="accent5"/>
                </a:solidFill>
              </a:rPr>
              <a:t>Mtra. Lorena Ivonne Breceda Adame</a:t>
            </a:r>
          </a:p>
          <a:p>
            <a:pPr marL="0" indent="0" algn="r">
              <a:buNone/>
            </a:pPr>
            <a:r>
              <a:rPr lang="es-MX" sz="2800" dirty="0">
                <a:solidFill>
                  <a:schemeClr val="accent1"/>
                </a:solidFill>
              </a:rPr>
              <a:t>lbreceda@uacj.mx</a:t>
            </a:r>
          </a:p>
          <a:p>
            <a:pPr marL="0" indent="0" algn="r">
              <a:buNone/>
            </a:pPr>
            <a:r>
              <a:rPr lang="es-MX" sz="2800" dirty="0">
                <a:solidFill>
                  <a:schemeClr val="dk1"/>
                </a:solidFill>
              </a:rPr>
              <a:t>Ext.  2135,2133,2337</a:t>
            </a:r>
          </a:p>
        </p:txBody>
      </p:sp>
    </p:spTree>
    <p:extLst>
      <p:ext uri="{BB962C8B-B14F-4D97-AF65-F5344CB8AC3E}">
        <p14:creationId xmlns:p14="http://schemas.microsoft.com/office/powerpoint/2010/main" val="1874421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51851" y="2892632"/>
            <a:ext cx="2772918" cy="770654"/>
          </a:xfrm>
        </p:spPr>
        <p:txBody>
          <a:bodyPr/>
          <a:lstStyle/>
          <a:p>
            <a:r>
              <a:rPr lang="es-MX" b="1" dirty="0"/>
              <a:t>PROYECTOS</a:t>
            </a:r>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766020439"/>
              </p:ext>
            </p:extLst>
          </p:nvPr>
        </p:nvGraphicFramePr>
        <p:xfrm>
          <a:off x="2214562" y="846219"/>
          <a:ext cx="9467850" cy="5106671"/>
        </p:xfrm>
        <a:graphic>
          <a:graphicData uri="http://schemas.openxmlformats.org/drawingml/2006/table">
            <a:tbl>
              <a:tblPr firstRow="1" bandRow="1">
                <a:tableStyleId>{F5AB1C69-6EDB-4FF4-983F-18BD219EF322}</a:tableStyleId>
              </a:tblPr>
              <a:tblGrid>
                <a:gridCol w="1689162">
                  <a:extLst>
                    <a:ext uri="{9D8B030D-6E8A-4147-A177-3AD203B41FA5}">
                      <a16:colId xmlns:a16="http://schemas.microsoft.com/office/drawing/2014/main" val="4162635017"/>
                    </a:ext>
                  </a:extLst>
                </a:gridCol>
                <a:gridCol w="5637398">
                  <a:extLst>
                    <a:ext uri="{9D8B030D-6E8A-4147-A177-3AD203B41FA5}">
                      <a16:colId xmlns:a16="http://schemas.microsoft.com/office/drawing/2014/main" val="1838285419"/>
                    </a:ext>
                  </a:extLst>
                </a:gridCol>
                <a:gridCol w="2141290">
                  <a:extLst>
                    <a:ext uri="{9D8B030D-6E8A-4147-A177-3AD203B41FA5}">
                      <a16:colId xmlns:a16="http://schemas.microsoft.com/office/drawing/2014/main" val="473233209"/>
                    </a:ext>
                  </a:extLst>
                </a:gridCol>
              </a:tblGrid>
              <a:tr h="474155">
                <a:tc>
                  <a:txBody>
                    <a:bodyPr/>
                    <a:lstStyle/>
                    <a:p>
                      <a:pPr algn="ctr"/>
                      <a:r>
                        <a:rPr lang="es-MX" sz="1400" dirty="0"/>
                        <a:t>Proyecto</a:t>
                      </a:r>
                      <a:endParaRPr lang="es-MX" sz="1400" dirty="0">
                        <a:solidFill>
                          <a:schemeClr val="tx1"/>
                        </a:solidFill>
                      </a:endParaRPr>
                    </a:p>
                  </a:txBody>
                  <a:tcPr anchor="ctr"/>
                </a:tc>
                <a:tc>
                  <a:txBody>
                    <a:bodyPr/>
                    <a:lstStyle/>
                    <a:p>
                      <a:pPr algn="ctr"/>
                      <a:r>
                        <a:rPr lang="es-MX" sz="1400" dirty="0"/>
                        <a:t>Nombre</a:t>
                      </a:r>
                      <a:endParaRPr lang="es-MX" sz="1400" dirty="0">
                        <a:solidFill>
                          <a:schemeClr val="tx1"/>
                        </a:solidFill>
                      </a:endParaRPr>
                    </a:p>
                  </a:txBody>
                  <a:tcPr anchor="ctr"/>
                </a:tc>
                <a:tc>
                  <a:txBody>
                    <a:bodyPr/>
                    <a:lstStyle/>
                    <a:p>
                      <a:pPr algn="ctr"/>
                      <a:r>
                        <a:rPr lang="es-MX" sz="1400" dirty="0"/>
                        <a:t>Monto</a:t>
                      </a:r>
                      <a:endParaRPr lang="es-MX" sz="1400" dirty="0">
                        <a:solidFill>
                          <a:schemeClr val="tx1"/>
                        </a:solidFill>
                      </a:endParaRPr>
                    </a:p>
                  </a:txBody>
                  <a:tcPr anchor="ctr"/>
                </a:tc>
                <a:extLst>
                  <a:ext uri="{0D108BD9-81ED-4DB2-BD59-A6C34878D82A}">
                    <a16:rowId xmlns:a16="http://schemas.microsoft.com/office/drawing/2014/main" val="958441373"/>
                  </a:ext>
                </a:extLst>
              </a:tr>
              <a:tr h="460367">
                <a:tc>
                  <a:txBody>
                    <a:bodyPr/>
                    <a:lstStyle/>
                    <a:p>
                      <a:pPr algn="ctr" fontAlgn="t"/>
                      <a:r>
                        <a:rPr lang="es-MX" sz="1400" u="none" strike="noStrike" dirty="0">
                          <a:effectLst/>
                        </a:rPr>
                        <a:t>P/PROFEXCE-2020-08MSU0245B-01</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Atención a los problemas comunes de las DES</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$1,800,424</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0457858"/>
                  </a:ext>
                </a:extLst>
              </a:tr>
              <a:tr h="460367">
                <a:tc>
                  <a:txBody>
                    <a:bodyPr/>
                    <a:lstStyle/>
                    <a:p>
                      <a:pPr algn="ctr" fontAlgn="t"/>
                      <a:r>
                        <a:rPr lang="es-MX" sz="1400" u="none" strike="noStrike" dirty="0">
                          <a:effectLst/>
                        </a:rPr>
                        <a:t>P/PROFEXCE-2020-08MSU0245B-02</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Atención a la gestión</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$2,056,491</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31147913"/>
                  </a:ext>
                </a:extLst>
              </a:tr>
              <a:tr h="460367">
                <a:tc>
                  <a:txBody>
                    <a:bodyPr/>
                    <a:lstStyle/>
                    <a:p>
                      <a:pPr algn="ctr" fontAlgn="t"/>
                      <a:r>
                        <a:rPr lang="es-MX" sz="1400" u="none" strike="noStrike" dirty="0">
                          <a:effectLst/>
                        </a:rPr>
                        <a:t>P/PROFEXCE-2020-08MSU0245B-03</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Estancias infantiles y guarderías</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$555.848</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73554481"/>
                  </a:ext>
                </a:extLst>
              </a:tr>
              <a:tr h="460367">
                <a:tc>
                  <a:txBody>
                    <a:bodyPr/>
                    <a:lstStyle/>
                    <a:p>
                      <a:pPr algn="ctr" fontAlgn="t"/>
                      <a:r>
                        <a:rPr lang="es-MX" sz="1400" u="none" strike="noStrike" dirty="0">
                          <a:effectLst/>
                        </a:rPr>
                        <a:t>P/PROFEXCE-2020-08MSU0245B-04</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Fortalecimiento a la Excelencia Educativa del IADA</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$1,738,339</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52087103"/>
                  </a:ext>
                </a:extLst>
              </a:tr>
              <a:tr h="460367">
                <a:tc>
                  <a:txBody>
                    <a:bodyPr/>
                    <a:lstStyle/>
                    <a:p>
                      <a:pPr algn="ctr" fontAlgn="t"/>
                      <a:r>
                        <a:rPr lang="es-MX" sz="1400" u="none" strike="noStrike" dirty="0">
                          <a:effectLst/>
                        </a:rPr>
                        <a:t>P/PROFEXCE-2020-08MSU0245B-05</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Fortalecimiento a la excelencia Educativa del ICB</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$1,801,169</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71981162"/>
                  </a:ext>
                </a:extLst>
              </a:tr>
              <a:tr h="649076">
                <a:tc>
                  <a:txBody>
                    <a:bodyPr/>
                    <a:lstStyle/>
                    <a:p>
                      <a:pPr algn="ctr" fontAlgn="t"/>
                      <a:r>
                        <a:rPr lang="es-MX" sz="1400" u="none" strike="noStrike" dirty="0">
                          <a:effectLst/>
                        </a:rPr>
                        <a:t>P/PROFEXCE-2020-08MSU0245B-06</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Fortalecimiento de la competitividad y la formación integral para la excelencia académica en el ICSA</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$1,780,227</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099326579"/>
                  </a:ext>
                </a:extLst>
              </a:tr>
              <a:tr h="776894">
                <a:tc>
                  <a:txBody>
                    <a:bodyPr/>
                    <a:lstStyle/>
                    <a:p>
                      <a:pPr algn="ctr" fontAlgn="t"/>
                      <a:r>
                        <a:rPr lang="es-MX" sz="1400" u="none" strike="noStrike" dirty="0">
                          <a:effectLst/>
                        </a:rPr>
                        <a:t>P/PROFEXCE-2020-08MSU0245B-07</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Fortalecimiento a la Capacidad y Competitividad Académica del IIT</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$1,811,643</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81888334"/>
                  </a:ext>
                </a:extLst>
              </a:tr>
              <a:tr h="521257">
                <a:tc>
                  <a:txBody>
                    <a:bodyPr/>
                    <a:lstStyle/>
                    <a:p>
                      <a:pPr algn="ctr" fontAlgn="t"/>
                      <a:r>
                        <a:rPr lang="es-MX" sz="1400" u="none" strike="noStrike" dirty="0">
                          <a:effectLst/>
                        </a:rPr>
                        <a:t>P/PROFEXCE-2020-08MSU0245B-08</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Fortalecimiento de la excelencia educativa de los programas ofertados en DMCU</a:t>
                      </a:r>
                      <a:endParaRPr lang="es-MX" sz="1400" b="1"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t"/>
                      <a:r>
                        <a:rPr lang="es-MX" sz="1400" u="none" strike="noStrike" dirty="0">
                          <a:effectLst/>
                        </a:rPr>
                        <a:t>$1,868,089</a:t>
                      </a:r>
                      <a:endParaRPr lang="es-MX"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814762124"/>
                  </a:ext>
                </a:extLst>
              </a:tr>
              <a:tr h="383454">
                <a:tc>
                  <a:txBody>
                    <a:bodyPr/>
                    <a:lstStyle/>
                    <a:p>
                      <a:pPr algn="ctr" fontAlgn="t"/>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r" fontAlgn="t"/>
                      <a:r>
                        <a:rPr lang="es-MX" sz="1400" u="none" strike="noStrike" dirty="0">
                          <a:effectLst/>
                        </a:rPr>
                        <a:t>Total</a:t>
                      </a:r>
                      <a:endParaRPr lang="es-MX" sz="1400" b="0" i="0" u="none" strike="noStrike" dirty="0">
                        <a:solidFill>
                          <a:srgbClr val="333333"/>
                        </a:solidFill>
                        <a:effectLst/>
                        <a:latin typeface="Arial" panose="020B0604020202020204" pitchFamily="34" charset="0"/>
                      </a:endParaRPr>
                    </a:p>
                  </a:txBody>
                  <a:tcPr marL="9525" marR="9525" marT="9525" marB="0" anchor="ctr"/>
                </a:tc>
                <a:tc>
                  <a:txBody>
                    <a:bodyPr/>
                    <a:lstStyle/>
                    <a:p>
                      <a:pPr algn="ctr" fontAlgn="b"/>
                      <a:r>
                        <a:rPr lang="es-MX" sz="1800" u="none" strike="noStrike" kern="1200" dirty="0">
                          <a:effectLst/>
                        </a:rPr>
                        <a:t>$13,412,230</a:t>
                      </a:r>
                      <a:endParaRPr lang="es-MX" sz="1800" b="1" i="0" u="none" strike="noStrike" kern="1200" dirty="0">
                        <a:solidFill>
                          <a:schemeClr val="tx1"/>
                        </a:solidFill>
                        <a:effectLst/>
                        <a:latin typeface="Arial" panose="020B0604020202020204" pitchFamily="34" charset="0"/>
                        <a:ea typeface="+mn-ea"/>
                        <a:cs typeface="+mn-cs"/>
                      </a:endParaRPr>
                    </a:p>
                  </a:txBody>
                  <a:tcPr marL="9525" marR="9525" marT="9525" marB="0" anchor="ctr"/>
                </a:tc>
                <a:extLst>
                  <a:ext uri="{0D108BD9-81ED-4DB2-BD59-A6C34878D82A}">
                    <a16:rowId xmlns:a16="http://schemas.microsoft.com/office/drawing/2014/main" val="508579634"/>
                  </a:ext>
                </a:extLst>
              </a:tr>
            </a:tbl>
          </a:graphicData>
        </a:graphic>
      </p:graphicFrame>
    </p:spTree>
    <p:extLst>
      <p:ext uri="{BB962C8B-B14F-4D97-AF65-F5344CB8AC3E}">
        <p14:creationId xmlns:p14="http://schemas.microsoft.com/office/powerpoint/2010/main" val="52268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838198" y="731402"/>
            <a:ext cx="5993676" cy="407766"/>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sz="2400" dirty="0">
                <a:solidFill>
                  <a:schemeClr val="accent1"/>
                </a:solidFill>
              </a:rPr>
              <a:t>Calendario SEP/ Programación de Actividades</a:t>
            </a:r>
          </a:p>
        </p:txBody>
      </p:sp>
      <p:graphicFrame>
        <p:nvGraphicFramePr>
          <p:cNvPr id="6" name="Content Placeholder 4"/>
          <p:cNvGraphicFramePr>
            <a:graphicFrameLocks/>
          </p:cNvGraphicFramePr>
          <p:nvPr>
            <p:extLst>
              <p:ext uri="{D42A27DB-BD31-4B8C-83A1-F6EECF244321}">
                <p14:modId xmlns:p14="http://schemas.microsoft.com/office/powerpoint/2010/main" val="4238353462"/>
              </p:ext>
            </p:extLst>
          </p:nvPr>
        </p:nvGraphicFramePr>
        <p:xfrm>
          <a:off x="838200" y="1139170"/>
          <a:ext cx="10515600" cy="5533502"/>
        </p:xfrm>
        <a:graphic>
          <a:graphicData uri="http://schemas.openxmlformats.org/drawingml/2006/table">
            <a:tbl>
              <a:tblPr firstRow="1" bandRow="1">
                <a:tableStyleId>{21E4AEA4-8DFA-4A89-87EB-49C32662AFE0}</a:tableStyleId>
              </a:tblPr>
              <a:tblGrid>
                <a:gridCol w="5257800">
                  <a:extLst>
                    <a:ext uri="{9D8B030D-6E8A-4147-A177-3AD203B41FA5}">
                      <a16:colId xmlns:a16="http://schemas.microsoft.com/office/drawing/2014/main" val="4072608276"/>
                    </a:ext>
                  </a:extLst>
                </a:gridCol>
                <a:gridCol w="5257800">
                  <a:extLst>
                    <a:ext uri="{9D8B030D-6E8A-4147-A177-3AD203B41FA5}">
                      <a16:colId xmlns:a16="http://schemas.microsoft.com/office/drawing/2014/main" val="3169775024"/>
                    </a:ext>
                  </a:extLst>
                </a:gridCol>
              </a:tblGrid>
              <a:tr h="411070">
                <a:tc>
                  <a:txBody>
                    <a:bodyPr/>
                    <a:lstStyle/>
                    <a:p>
                      <a:pPr algn="ctr"/>
                      <a:r>
                        <a:rPr lang="es-MX" dirty="0">
                          <a:solidFill>
                            <a:schemeClr val="tx1"/>
                          </a:solidFill>
                        </a:rPr>
                        <a:t>Actividad</a:t>
                      </a:r>
                    </a:p>
                  </a:txBody>
                  <a:tcPr>
                    <a:solidFill>
                      <a:schemeClr val="accent1">
                        <a:lumMod val="40000"/>
                        <a:lumOff val="60000"/>
                      </a:schemeClr>
                    </a:solidFill>
                  </a:tcPr>
                </a:tc>
                <a:tc>
                  <a:txBody>
                    <a:bodyPr/>
                    <a:lstStyle/>
                    <a:p>
                      <a:pPr algn="ctr"/>
                      <a:r>
                        <a:rPr lang="es-MX" dirty="0">
                          <a:solidFill>
                            <a:schemeClr val="tx1"/>
                          </a:solidFill>
                        </a:rPr>
                        <a:t>Fecha *</a:t>
                      </a:r>
                    </a:p>
                  </a:txBody>
                  <a:tcPr>
                    <a:solidFill>
                      <a:schemeClr val="accent1">
                        <a:lumMod val="40000"/>
                        <a:lumOff val="60000"/>
                      </a:schemeClr>
                    </a:solidFill>
                  </a:tcPr>
                </a:tc>
                <a:extLst>
                  <a:ext uri="{0D108BD9-81ED-4DB2-BD59-A6C34878D82A}">
                    <a16:rowId xmlns:a16="http://schemas.microsoft.com/office/drawing/2014/main" val="2619387117"/>
                  </a:ext>
                </a:extLst>
              </a:tr>
              <a:tr h="411070">
                <a:tc>
                  <a:txBody>
                    <a:bodyPr/>
                    <a:lstStyle/>
                    <a:p>
                      <a:r>
                        <a:rPr lang="es-MX" dirty="0"/>
                        <a:t>Liberación del Ejercicio (DGESU)</a:t>
                      </a:r>
                    </a:p>
                  </a:txBody>
                  <a:tcPr>
                    <a:solidFill>
                      <a:schemeClr val="accent1">
                        <a:lumMod val="40000"/>
                        <a:lumOff val="60000"/>
                      </a:schemeClr>
                    </a:solidFill>
                  </a:tcPr>
                </a:tc>
                <a:tc>
                  <a:txBody>
                    <a:bodyPr/>
                    <a:lstStyle/>
                    <a:p>
                      <a:r>
                        <a:rPr lang="es-MX" dirty="0"/>
                        <a:t>Agosto </a:t>
                      </a:r>
                      <a:r>
                        <a:rPr lang="es-MX" baseline="0" dirty="0"/>
                        <a:t>7 2020</a:t>
                      </a:r>
                      <a:endParaRPr lang="es-MX" dirty="0"/>
                    </a:p>
                  </a:txBody>
                  <a:tcPr>
                    <a:solidFill>
                      <a:schemeClr val="accent1">
                        <a:lumMod val="40000"/>
                        <a:lumOff val="60000"/>
                      </a:schemeClr>
                    </a:solidFill>
                  </a:tcPr>
                </a:tc>
                <a:extLst>
                  <a:ext uri="{0D108BD9-81ED-4DB2-BD59-A6C34878D82A}">
                    <a16:rowId xmlns:a16="http://schemas.microsoft.com/office/drawing/2014/main" val="3704801991"/>
                  </a:ext>
                </a:extLst>
              </a:tr>
              <a:tr h="709518">
                <a:tc>
                  <a:txBody>
                    <a:bodyPr/>
                    <a:lstStyle/>
                    <a:p>
                      <a:r>
                        <a:rPr lang="es-MX" dirty="0"/>
                        <a:t>Integración de expedientes para</a:t>
                      </a:r>
                      <a:r>
                        <a:rPr lang="es-MX" baseline="0" dirty="0"/>
                        <a:t> procesos </a:t>
                      </a:r>
                      <a:r>
                        <a:rPr lang="es-MX" dirty="0"/>
                        <a:t>de licitación pública</a:t>
                      </a:r>
                    </a:p>
                  </a:txBody>
                  <a:tcPr>
                    <a:solidFill>
                      <a:schemeClr val="accent1">
                        <a:lumMod val="40000"/>
                        <a:lumOff val="60000"/>
                      </a:schemeClr>
                    </a:solidFill>
                  </a:tcPr>
                </a:tc>
                <a:tc>
                  <a:txBody>
                    <a:bodyPr/>
                    <a:lstStyle/>
                    <a:p>
                      <a:r>
                        <a:rPr lang="es-MX" dirty="0"/>
                        <a:t>17</a:t>
                      </a:r>
                      <a:r>
                        <a:rPr lang="es-MX" baseline="0" dirty="0"/>
                        <a:t>-28 de agosto</a:t>
                      </a:r>
                      <a:endParaRPr lang="es-MX" dirty="0"/>
                    </a:p>
                  </a:txBody>
                  <a:tcPr>
                    <a:solidFill>
                      <a:schemeClr val="accent1">
                        <a:lumMod val="40000"/>
                        <a:lumOff val="60000"/>
                      </a:schemeClr>
                    </a:solidFill>
                  </a:tcPr>
                </a:tc>
                <a:extLst>
                  <a:ext uri="{0D108BD9-81ED-4DB2-BD59-A6C34878D82A}">
                    <a16:rowId xmlns:a16="http://schemas.microsoft.com/office/drawing/2014/main" val="296638496"/>
                  </a:ext>
                </a:extLst>
              </a:tr>
              <a:tr h="411070">
                <a:tc>
                  <a:txBody>
                    <a:bodyPr/>
                    <a:lstStyle/>
                    <a:p>
                      <a:r>
                        <a:rPr lang="es-MX" dirty="0"/>
                        <a:t>Revisión por</a:t>
                      </a:r>
                      <a:r>
                        <a:rPr lang="es-MX" baseline="0" dirty="0"/>
                        <a:t> Subdirección de Adquisiciones</a:t>
                      </a:r>
                      <a:endParaRPr lang="es-MX" dirty="0"/>
                    </a:p>
                  </a:txBody>
                  <a:tcPr>
                    <a:solidFill>
                      <a:schemeClr val="accent1">
                        <a:lumMod val="40000"/>
                        <a:lumOff val="60000"/>
                      </a:schemeClr>
                    </a:solidFill>
                  </a:tcPr>
                </a:tc>
                <a:tc>
                  <a:txBody>
                    <a:bodyPr/>
                    <a:lstStyle/>
                    <a:p>
                      <a:r>
                        <a:rPr lang="es-MX" dirty="0"/>
                        <a:t>20-28</a:t>
                      </a:r>
                      <a:r>
                        <a:rPr lang="es-MX" baseline="0" dirty="0"/>
                        <a:t> de agosto</a:t>
                      </a:r>
                      <a:endParaRPr lang="es-MX" dirty="0"/>
                    </a:p>
                  </a:txBody>
                  <a:tcPr>
                    <a:solidFill>
                      <a:schemeClr val="accent1">
                        <a:lumMod val="40000"/>
                        <a:lumOff val="60000"/>
                      </a:schemeClr>
                    </a:solidFill>
                  </a:tcPr>
                </a:tc>
                <a:extLst>
                  <a:ext uri="{0D108BD9-81ED-4DB2-BD59-A6C34878D82A}">
                    <a16:rowId xmlns:a16="http://schemas.microsoft.com/office/drawing/2014/main" val="3551580776"/>
                  </a:ext>
                </a:extLst>
              </a:tr>
              <a:tr h="709518">
                <a:tc>
                  <a:txBody>
                    <a:bodyPr/>
                    <a:lstStyle/>
                    <a:p>
                      <a:r>
                        <a:rPr lang="es-MX" dirty="0"/>
                        <a:t>Procesos de licitación (sujeto</a:t>
                      </a:r>
                      <a:r>
                        <a:rPr lang="es-MX" baseline="0" dirty="0"/>
                        <a:t> a programación por la DGSA)</a:t>
                      </a:r>
                      <a:endParaRPr lang="es-MX" dirty="0"/>
                    </a:p>
                  </a:txBody>
                  <a:tcPr>
                    <a:solidFill>
                      <a:schemeClr val="accent1">
                        <a:lumMod val="40000"/>
                        <a:lumOff val="60000"/>
                      </a:schemeClr>
                    </a:solidFill>
                  </a:tcPr>
                </a:tc>
                <a:tc>
                  <a:txBody>
                    <a:bodyPr/>
                    <a:lstStyle/>
                    <a:p>
                      <a:r>
                        <a:rPr lang="es-MX" dirty="0"/>
                        <a:t>1-30</a:t>
                      </a:r>
                      <a:r>
                        <a:rPr lang="es-MX" baseline="0" dirty="0"/>
                        <a:t> de septiembre</a:t>
                      </a:r>
                      <a:endParaRPr lang="es-MX" dirty="0"/>
                    </a:p>
                  </a:txBody>
                  <a:tcPr>
                    <a:solidFill>
                      <a:schemeClr val="accent1">
                        <a:lumMod val="40000"/>
                        <a:lumOff val="60000"/>
                      </a:schemeClr>
                    </a:solidFill>
                  </a:tcPr>
                </a:tc>
                <a:extLst>
                  <a:ext uri="{0D108BD9-81ED-4DB2-BD59-A6C34878D82A}">
                    <a16:rowId xmlns:a16="http://schemas.microsoft.com/office/drawing/2014/main" val="2149309480"/>
                  </a:ext>
                </a:extLst>
              </a:tr>
              <a:tr h="411070">
                <a:tc>
                  <a:txBody>
                    <a:bodyPr/>
                    <a:lstStyle/>
                    <a:p>
                      <a:r>
                        <a:rPr lang="es-MX" dirty="0"/>
                        <a:t>Recepción del recurso</a:t>
                      </a:r>
                      <a:r>
                        <a:rPr lang="es-MX" baseline="0" dirty="0"/>
                        <a:t> en la UACJ</a:t>
                      </a:r>
                      <a:endParaRPr lang="es-MX" dirty="0"/>
                    </a:p>
                  </a:txBody>
                  <a:tcPr>
                    <a:solidFill>
                      <a:schemeClr val="bg2"/>
                    </a:solidFill>
                  </a:tcPr>
                </a:tc>
                <a:tc>
                  <a:txBody>
                    <a:bodyPr/>
                    <a:lstStyle/>
                    <a:p>
                      <a:r>
                        <a:rPr lang="es-MX" dirty="0"/>
                        <a:t>27 -30</a:t>
                      </a:r>
                      <a:r>
                        <a:rPr lang="es-MX" baseline="0" dirty="0"/>
                        <a:t> de octubre</a:t>
                      </a:r>
                      <a:endParaRPr lang="es-MX" dirty="0"/>
                    </a:p>
                  </a:txBody>
                  <a:tcPr>
                    <a:solidFill>
                      <a:schemeClr val="bg2"/>
                    </a:solidFill>
                  </a:tcPr>
                </a:tc>
                <a:extLst>
                  <a:ext uri="{0D108BD9-81ED-4DB2-BD59-A6C34878D82A}">
                    <a16:rowId xmlns:a16="http://schemas.microsoft.com/office/drawing/2014/main" val="551416614"/>
                  </a:ext>
                </a:extLst>
              </a:tr>
              <a:tr h="709518">
                <a:tc>
                  <a:txBody>
                    <a:bodyPr/>
                    <a:lstStyle/>
                    <a:p>
                      <a:r>
                        <a:rPr lang="es-MX" dirty="0"/>
                        <a:t>Solicitudes</a:t>
                      </a:r>
                      <a:r>
                        <a:rPr lang="es-MX" baseline="0" dirty="0"/>
                        <a:t> de transferencia de Recurso, reamente y reprogramación (Plataforma PROFEXCE)</a:t>
                      </a:r>
                      <a:endParaRPr lang="es-MX" dirty="0"/>
                    </a:p>
                  </a:txBody>
                  <a:tcPr>
                    <a:solidFill>
                      <a:schemeClr val="bg2"/>
                    </a:solidFill>
                  </a:tcPr>
                </a:tc>
                <a:tc>
                  <a:txBody>
                    <a:bodyPr/>
                    <a:lstStyle/>
                    <a:p>
                      <a:r>
                        <a:rPr lang="es-MX" dirty="0"/>
                        <a:t>9-30 noviembre</a:t>
                      </a:r>
                    </a:p>
                  </a:txBody>
                  <a:tcPr>
                    <a:solidFill>
                      <a:schemeClr val="bg2"/>
                    </a:solidFill>
                  </a:tcPr>
                </a:tc>
                <a:extLst>
                  <a:ext uri="{0D108BD9-81ED-4DB2-BD59-A6C34878D82A}">
                    <a16:rowId xmlns:a16="http://schemas.microsoft.com/office/drawing/2014/main" val="138100295"/>
                  </a:ext>
                </a:extLst>
              </a:tr>
              <a:tr h="709518">
                <a:tc>
                  <a:txBody>
                    <a:bodyPr/>
                    <a:lstStyle/>
                    <a:p>
                      <a:r>
                        <a:rPr lang="es-MX" dirty="0"/>
                        <a:t>Solicitudes de aplicación de recurso (Servicios</a:t>
                      </a:r>
                      <a:r>
                        <a:rPr lang="es-MX" baseline="0" dirty="0"/>
                        <a:t> y</a:t>
                      </a:r>
                      <a:r>
                        <a:rPr lang="es-MX" dirty="0"/>
                        <a:t> honorarios)</a:t>
                      </a:r>
                    </a:p>
                  </a:txBody>
                  <a:tcPr>
                    <a:solidFill>
                      <a:schemeClr val="bg2"/>
                    </a:solidFill>
                  </a:tcPr>
                </a:tc>
                <a:tc>
                  <a:txBody>
                    <a:bodyPr/>
                    <a:lstStyle/>
                    <a:p>
                      <a:r>
                        <a:rPr lang="es-MX" dirty="0"/>
                        <a:t>3</a:t>
                      </a:r>
                      <a:r>
                        <a:rPr lang="es-MX" baseline="0" dirty="0"/>
                        <a:t> -30 </a:t>
                      </a:r>
                      <a:r>
                        <a:rPr lang="es-MX" dirty="0"/>
                        <a:t>de noviembre</a:t>
                      </a:r>
                    </a:p>
                  </a:txBody>
                  <a:tcPr>
                    <a:solidFill>
                      <a:schemeClr val="bg2"/>
                    </a:solidFill>
                  </a:tcPr>
                </a:tc>
                <a:extLst>
                  <a:ext uri="{0D108BD9-81ED-4DB2-BD59-A6C34878D82A}">
                    <a16:rowId xmlns:a16="http://schemas.microsoft.com/office/drawing/2014/main" val="3380058150"/>
                  </a:ext>
                </a:extLst>
              </a:tr>
              <a:tr h="411070">
                <a:tc>
                  <a:txBody>
                    <a:bodyPr/>
                    <a:lstStyle/>
                    <a:p>
                      <a:r>
                        <a:rPr lang="es-MX" dirty="0"/>
                        <a:t>Generación</a:t>
                      </a:r>
                      <a:r>
                        <a:rPr lang="es-MX" baseline="0" dirty="0"/>
                        <a:t> de requisiciones </a:t>
                      </a:r>
                      <a:endParaRPr lang="es-MX" dirty="0"/>
                    </a:p>
                  </a:txBody>
                  <a:tcPr>
                    <a:solidFill>
                      <a:schemeClr val="bg2"/>
                    </a:solidFill>
                  </a:tcPr>
                </a:tc>
                <a:tc>
                  <a:txBody>
                    <a:bodyPr/>
                    <a:lstStyle/>
                    <a:p>
                      <a:r>
                        <a:rPr lang="es-MX" dirty="0"/>
                        <a:t>3-20 de noviembre</a:t>
                      </a:r>
                    </a:p>
                  </a:txBody>
                  <a:tcPr>
                    <a:solidFill>
                      <a:schemeClr val="bg2"/>
                    </a:solidFill>
                  </a:tcPr>
                </a:tc>
                <a:extLst>
                  <a:ext uri="{0D108BD9-81ED-4DB2-BD59-A6C34878D82A}">
                    <a16:rowId xmlns:a16="http://schemas.microsoft.com/office/drawing/2014/main" val="464530896"/>
                  </a:ext>
                </a:extLst>
              </a:tr>
              <a:tr h="411070">
                <a:tc>
                  <a:txBody>
                    <a:bodyPr/>
                    <a:lstStyle/>
                    <a:p>
                      <a:r>
                        <a:rPr lang="es-MX" dirty="0"/>
                        <a:t>Cierre de recepción</a:t>
                      </a:r>
                      <a:r>
                        <a:rPr lang="es-MX" baseline="0" dirty="0"/>
                        <a:t> de comprobantes financieros y académicos</a:t>
                      </a:r>
                      <a:endParaRPr lang="es-MX" dirty="0"/>
                    </a:p>
                  </a:txBody>
                  <a:tcPr>
                    <a:solidFill>
                      <a:schemeClr val="bg2"/>
                    </a:solidFill>
                  </a:tcPr>
                </a:tc>
                <a:tc>
                  <a:txBody>
                    <a:bodyPr/>
                    <a:lstStyle/>
                    <a:p>
                      <a:r>
                        <a:rPr lang="es-MX" dirty="0"/>
                        <a:t>4 de diciembre</a:t>
                      </a:r>
                    </a:p>
                  </a:txBody>
                  <a:tcPr>
                    <a:solidFill>
                      <a:schemeClr val="bg2"/>
                    </a:solidFill>
                  </a:tcPr>
                </a:tc>
                <a:extLst>
                  <a:ext uri="{0D108BD9-81ED-4DB2-BD59-A6C34878D82A}">
                    <a16:rowId xmlns:a16="http://schemas.microsoft.com/office/drawing/2014/main" val="3604412693"/>
                  </a:ext>
                </a:extLst>
              </a:tr>
            </a:tbl>
          </a:graphicData>
        </a:graphic>
      </p:graphicFrame>
      <p:sp>
        <p:nvSpPr>
          <p:cNvPr id="7" name="TextBox 6"/>
          <p:cNvSpPr txBox="1"/>
          <p:nvPr/>
        </p:nvSpPr>
        <p:spPr>
          <a:xfrm>
            <a:off x="5924550" y="223570"/>
            <a:ext cx="6954591" cy="338554"/>
          </a:xfrm>
          <a:prstGeom prst="rect">
            <a:avLst/>
          </a:prstGeom>
          <a:noFill/>
        </p:spPr>
        <p:txBody>
          <a:bodyPr wrap="square" rtlCol="0">
            <a:spAutoFit/>
          </a:bodyPr>
          <a:lstStyle/>
          <a:p>
            <a:r>
              <a:rPr lang="es-MX" sz="1600" i="1" dirty="0"/>
              <a:t>*Fechas sujetas a posible modificación por parte de la DGESU.</a:t>
            </a:r>
          </a:p>
        </p:txBody>
      </p:sp>
    </p:spTree>
    <p:extLst>
      <p:ext uri="{BB962C8B-B14F-4D97-AF65-F5344CB8AC3E}">
        <p14:creationId xmlns:p14="http://schemas.microsoft.com/office/powerpoint/2010/main" val="183103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26571"/>
            <a:ext cx="10515600" cy="1325563"/>
          </a:xfrm>
        </p:spPr>
        <p:txBody>
          <a:bodyPr/>
          <a:lstStyle/>
          <a:p>
            <a:pPr algn="r"/>
            <a:r>
              <a:rPr lang="es-MX" dirty="0">
                <a:solidFill>
                  <a:srgbClr val="C00000"/>
                </a:solidFill>
              </a:rPr>
              <a:t>Cláusula de identificación</a:t>
            </a:r>
            <a:endParaRPr lang="es-ES" dirty="0">
              <a:solidFill>
                <a:srgbClr val="C00000"/>
              </a:solidFill>
            </a:endParaRPr>
          </a:p>
        </p:txBody>
      </p:sp>
      <p:sp>
        <p:nvSpPr>
          <p:cNvPr id="4" name="Content Placeholder 2"/>
          <p:cNvSpPr txBox="1">
            <a:spLocks noGrp="1"/>
          </p:cNvSpPr>
          <p:nvPr>
            <p:ph idx="1"/>
          </p:nvPr>
        </p:nvSpPr>
        <p:spPr>
          <a:xfrm>
            <a:off x="561703" y="1306779"/>
            <a:ext cx="10792097" cy="4395969"/>
          </a:xfrm>
          <a:prstGeom prst="rect">
            <a:avLst/>
          </a:prstGeom>
          <a:solidFill>
            <a:schemeClr val="bg1"/>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s-MX" dirty="0"/>
          </a:p>
          <a:p>
            <a:pPr lvl="1"/>
            <a:r>
              <a:rPr lang="es-MX" dirty="0"/>
              <a:t>Equipo adquirido con recursos PROFEXCE 2020</a:t>
            </a:r>
          </a:p>
          <a:p>
            <a:pPr lvl="1"/>
            <a:r>
              <a:rPr lang="es-MX" dirty="0"/>
              <a:t>Publicación financiada con recursos PROFEXCE 2020</a:t>
            </a:r>
          </a:p>
          <a:p>
            <a:pPr lvl="1"/>
            <a:r>
              <a:rPr lang="es-MX" dirty="0"/>
              <a:t>Ejemplar adquirido con recursos PROFEXCE 2020</a:t>
            </a:r>
          </a:p>
          <a:p>
            <a:pPr lvl="1"/>
            <a:r>
              <a:rPr lang="es-MX" dirty="0"/>
              <a:t>Material adquirido con recursos PROFEXCE 2020</a:t>
            </a:r>
          </a:p>
          <a:p>
            <a:pPr lvl="1"/>
            <a:endParaRPr lang="es-MX" dirty="0"/>
          </a:p>
          <a:p>
            <a:pPr marL="457200" lvl="1" indent="0">
              <a:buNone/>
            </a:pPr>
            <a:r>
              <a:rPr lang="es-MX" dirty="0"/>
              <a:t>En el caso de los reconocimientos o diplomas que se extiendan a los participantes de los cursos, talleres, seminarios, simposios, entre otros, deberán contener la siguiente leyenda:</a:t>
            </a:r>
          </a:p>
          <a:p>
            <a:pPr marL="457200" lvl="1" indent="0">
              <a:buNone/>
            </a:pPr>
            <a:endParaRPr lang="es-MX" dirty="0"/>
          </a:p>
          <a:p>
            <a:pPr marL="457200" lvl="1" indent="0" algn="just">
              <a:buNone/>
            </a:pPr>
            <a:r>
              <a:rPr lang="es-MX" dirty="0"/>
              <a:t>Agregar leyenda “</a:t>
            </a:r>
            <a:r>
              <a:rPr lang="es-MX" i="1" dirty="0"/>
              <a:t>Los recursos del PROFEXCE son de carácter público y queda prohibido su uso con fines partidistas o de promoción persona</a:t>
            </a:r>
            <a:r>
              <a:rPr lang="es-MX" dirty="0"/>
              <a:t>l”.</a:t>
            </a:r>
          </a:p>
        </p:txBody>
      </p:sp>
    </p:spTree>
    <p:extLst>
      <p:ext uri="{BB962C8B-B14F-4D97-AF65-F5344CB8AC3E}">
        <p14:creationId xmlns:p14="http://schemas.microsoft.com/office/powerpoint/2010/main" val="2167935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s-MX" sz="3200" dirty="0">
                <a:solidFill>
                  <a:schemeClr val="bg2"/>
                </a:solidFill>
              </a:rPr>
              <a:t>Ligas de apoyo</a:t>
            </a:r>
            <a:br>
              <a:rPr lang="es-MX" sz="3200" dirty="0">
                <a:solidFill>
                  <a:schemeClr val="bg2"/>
                </a:solidFill>
              </a:rPr>
            </a:br>
            <a:r>
              <a:rPr lang="es-MX" sz="3200" dirty="0">
                <a:solidFill>
                  <a:schemeClr val="bg2"/>
                </a:solidFill>
              </a:rPr>
              <a:t>(</a:t>
            </a:r>
            <a:r>
              <a:rPr lang="es-MX" sz="3200" dirty="0" err="1">
                <a:solidFill>
                  <a:schemeClr val="bg2"/>
                </a:solidFill>
              </a:rPr>
              <a:t>Teams</a:t>
            </a:r>
            <a:r>
              <a:rPr lang="es-MX" sz="3200" dirty="0">
                <a:solidFill>
                  <a:schemeClr val="bg2"/>
                </a:solidFill>
              </a:rPr>
              <a:t> Equipo PROFEXCE)</a:t>
            </a:r>
          </a:p>
        </p:txBody>
      </p:sp>
      <p:sp>
        <p:nvSpPr>
          <p:cNvPr id="5" name="Content Placeholder 4"/>
          <p:cNvSpPr>
            <a:spLocks noGrp="1"/>
          </p:cNvSpPr>
          <p:nvPr>
            <p:ph idx="1"/>
          </p:nvPr>
        </p:nvSpPr>
        <p:spPr>
          <a:xfrm>
            <a:off x="3869268" y="656082"/>
            <a:ext cx="7315200" cy="5536692"/>
          </a:xfrm>
        </p:spPr>
        <p:txBody>
          <a:bodyPr>
            <a:noAutofit/>
          </a:bodyPr>
          <a:lstStyle/>
          <a:p>
            <a:r>
              <a:rPr lang="es-MX" sz="1400" dirty="0"/>
              <a:t>Reglas de Operación 2020 </a:t>
            </a:r>
          </a:p>
          <a:p>
            <a:r>
              <a:rPr lang="es-MX" sz="1400" u="sng" dirty="0">
                <a:hlinkClick r:id="rId2"/>
              </a:rPr>
              <a:t>https://www.dgesui.ses.sep.gob.mx/Documentos/PROFEXCE/RO%20PROFEXCE%202020.pdf</a:t>
            </a:r>
            <a:endParaRPr lang="es-MX" sz="1400" dirty="0"/>
          </a:p>
          <a:p>
            <a:r>
              <a:rPr lang="es-MX" sz="1400" dirty="0"/>
              <a:t> ACUERDO</a:t>
            </a:r>
          </a:p>
          <a:p>
            <a:r>
              <a:rPr lang="es-MX" sz="1400" dirty="0"/>
              <a:t> </a:t>
            </a:r>
            <a:r>
              <a:rPr lang="es-MX" sz="1400" u="sng" dirty="0">
                <a:hlinkClick r:id="rId3"/>
              </a:rPr>
              <a:t>https://www.dgesui.ses.sep.gob.mx/Documentos/PROFEXCE/ACUERDO%20n%C3%BAmero%2033_12_19.pdf</a:t>
            </a:r>
            <a:endParaRPr lang="es-MX" sz="1400" dirty="0"/>
          </a:p>
          <a:p>
            <a:r>
              <a:rPr lang="es-MX" sz="1400" dirty="0"/>
              <a:t> Manual de seguimiento académico</a:t>
            </a:r>
          </a:p>
          <a:p>
            <a:r>
              <a:rPr lang="es-MX" sz="1400" dirty="0"/>
              <a:t> </a:t>
            </a:r>
            <a:r>
              <a:rPr lang="es-MX" sz="1400" u="sng" dirty="0">
                <a:hlinkClick r:id="rId4"/>
              </a:rPr>
              <a:t>http://www.siidfi.sep.gob.mx/profexce/documentos/Manuales/Manual_Usuario_SA_2020_IES.pdf</a:t>
            </a:r>
            <a:endParaRPr lang="es-MX" sz="1400" dirty="0"/>
          </a:p>
          <a:p>
            <a:r>
              <a:rPr lang="es-MX" sz="1400" dirty="0"/>
              <a:t> Manual de seguimiento financiero</a:t>
            </a:r>
          </a:p>
          <a:p>
            <a:r>
              <a:rPr lang="es-MX" sz="1400" dirty="0"/>
              <a:t> </a:t>
            </a:r>
            <a:r>
              <a:rPr lang="es-MX" sz="1400" u="sng" dirty="0">
                <a:hlinkClick r:id="rId5"/>
              </a:rPr>
              <a:t>http://www.siidfi.sep.gob.mx/profexce/documentos/Manuales/Manual_Usuario_SF_2020_IES.pdf</a:t>
            </a:r>
            <a:endParaRPr lang="es-MX" sz="1400" dirty="0"/>
          </a:p>
          <a:p>
            <a:r>
              <a:rPr lang="es-MX" sz="1400" dirty="0"/>
              <a:t> Manual de usuario de transferencias</a:t>
            </a:r>
          </a:p>
          <a:p>
            <a:r>
              <a:rPr lang="es-MX" sz="1400" dirty="0"/>
              <a:t> </a:t>
            </a:r>
            <a:r>
              <a:rPr lang="es-MX" sz="1400" u="sng" dirty="0">
                <a:hlinkClick r:id="rId6"/>
              </a:rPr>
              <a:t>http://www.siidfi.sep.gob.mx/profexce/documentos/Manuales/Manual_Usuario_Transferencias_2020_IES.pdf</a:t>
            </a:r>
            <a:endParaRPr lang="es-MX" sz="1400" dirty="0"/>
          </a:p>
          <a:p>
            <a:r>
              <a:rPr lang="es-MX" sz="1400" dirty="0"/>
              <a:t> Manual de políticas financieras</a:t>
            </a:r>
          </a:p>
          <a:p>
            <a:r>
              <a:rPr lang="es-MX" sz="1400" dirty="0"/>
              <a:t> </a:t>
            </a:r>
            <a:r>
              <a:rPr lang="es-MX" sz="1400" u="sng" dirty="0">
                <a:hlinkClick r:id="rId7"/>
              </a:rPr>
              <a:t>http://www.siidfi.sep.gob.mx/profexce/documentos/Manuales/MANUAL_DE_POLITICAS_FINANCIERA_PROFEXCE-2020.pdf</a:t>
            </a:r>
            <a:endParaRPr lang="es-MX" sz="1400" dirty="0"/>
          </a:p>
        </p:txBody>
      </p:sp>
    </p:spTree>
    <p:extLst>
      <p:ext uri="{BB962C8B-B14F-4D97-AF65-F5344CB8AC3E}">
        <p14:creationId xmlns:p14="http://schemas.microsoft.com/office/powerpoint/2010/main" val="268333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s-MX" sz="2000" dirty="0">
                <a:solidFill>
                  <a:schemeClr val="bg2"/>
                </a:solidFill>
              </a:rPr>
              <a:t>MANUAL DE POLÍTICAS PARA LA COMPROBACIÓN FINANCIERA DE LOS RECURSOS DEL PROGRAMA FORTALECIMIENTO A LA EXCELENCIA EDUCATIVA (PROFEXCE) EJERCICIO </a:t>
            </a:r>
            <a:r>
              <a:rPr lang="es-MX" sz="2400" dirty="0">
                <a:solidFill>
                  <a:schemeClr val="bg2"/>
                </a:solidFill>
              </a:rPr>
              <a:t>2020</a:t>
            </a:r>
            <a:br>
              <a:rPr lang="es-MX" sz="2400" dirty="0">
                <a:solidFill>
                  <a:schemeClr val="bg2"/>
                </a:solidFill>
              </a:rPr>
            </a:br>
            <a:r>
              <a:rPr lang="es-MX" sz="2000" dirty="0">
                <a:solidFill>
                  <a:schemeClr val="bg2"/>
                </a:solidFill>
              </a:rPr>
              <a:t> (última modificación octubre/2020)</a:t>
            </a:r>
          </a:p>
        </p:txBody>
      </p:sp>
      <p:sp>
        <p:nvSpPr>
          <p:cNvPr id="3" name="Content Placeholder 2"/>
          <p:cNvSpPr>
            <a:spLocks noGrp="1"/>
          </p:cNvSpPr>
          <p:nvPr>
            <p:ph idx="1"/>
          </p:nvPr>
        </p:nvSpPr>
        <p:spPr/>
        <p:txBody>
          <a:bodyPr>
            <a:normAutofit/>
          </a:bodyPr>
          <a:lstStyle/>
          <a:p>
            <a:pPr marL="0" indent="0" algn="r">
              <a:buNone/>
            </a:pPr>
            <a:endParaRPr lang="es-MX" b="1" dirty="0">
              <a:solidFill>
                <a:schemeClr val="accent1"/>
              </a:solidFill>
            </a:endParaRPr>
          </a:p>
          <a:p>
            <a:r>
              <a:rPr lang="es-ES" sz="2400" b="1" dirty="0"/>
              <a:t>POLÍTICAS GENERALES</a:t>
            </a:r>
          </a:p>
          <a:p>
            <a:r>
              <a:rPr lang="es-ES" dirty="0"/>
              <a:t>1) En el ejercicio fiscal 2020, las IES deberán comprometer, devengar, ejercer y pagar los bienes, materiales y servicios (BMS) aprobados de acuerdo con el Anexo A de Reprogramación a partir de la fecha del </a:t>
            </a:r>
            <a:r>
              <a:rPr lang="es-ES" b="1" dirty="0"/>
              <a:t>oficio de notificación de autorización para ejercer los recursos</a:t>
            </a:r>
          </a:p>
          <a:p>
            <a:r>
              <a:rPr lang="es-ES" dirty="0"/>
              <a:t>3) Solamente se aceptarán comprobantes del gasto, a partir de la fecha del Oficio de Notificación de Aprobación de la Reprogramación PROFEXCE 2020</a:t>
            </a:r>
            <a:endParaRPr lang="es-MX" dirty="0"/>
          </a:p>
          <a:p>
            <a:pPr algn="just"/>
            <a:endParaRPr lang="es-MX" dirty="0"/>
          </a:p>
        </p:txBody>
      </p:sp>
    </p:spTree>
    <p:extLst>
      <p:ext uri="{BB962C8B-B14F-4D97-AF65-F5344CB8AC3E}">
        <p14:creationId xmlns:p14="http://schemas.microsoft.com/office/powerpoint/2010/main" val="1310996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es-MX" sz="1800" b="1" dirty="0">
                <a:solidFill>
                  <a:schemeClr val="accent1"/>
                </a:solidFill>
              </a:rPr>
              <a:t>(09/01/2020 Se adiciona este párrafo)</a:t>
            </a:r>
          </a:p>
          <a:p>
            <a:pPr algn="just"/>
            <a:r>
              <a:rPr lang="es-MX" sz="1800" dirty="0">
                <a:solidFill>
                  <a:schemeClr val="tx1"/>
                </a:solidFill>
              </a:rPr>
              <a:t>5) Tratándose de la comprobación de viáticos, específicamente para el concepto de alimentos, solo se aceptarán facturas de restaurantes y cafeterías por el consumo de alimentos formales o bien de tiendas de autoservicios cuando la compra esté debidamente justificada</a:t>
            </a:r>
            <a:r>
              <a:rPr lang="es-MX" sz="1800" b="1" dirty="0">
                <a:solidFill>
                  <a:schemeClr val="tx1"/>
                </a:solidFill>
              </a:rPr>
              <a:t>. No se aceptarán facturas de supermercados o tiendas de conveniencia por la compra de “snacks” (papas, chicharrones, cacahuates, chocolates, paletas, galletas, chicles, etc.). </a:t>
            </a:r>
          </a:p>
          <a:p>
            <a:pPr algn="r"/>
            <a:r>
              <a:rPr lang="es-MX" sz="1800" b="1" dirty="0">
                <a:solidFill>
                  <a:schemeClr val="accent1"/>
                </a:solidFill>
              </a:rPr>
              <a:t>(09/01/2020 Se adiciona este párrafo) </a:t>
            </a:r>
          </a:p>
          <a:p>
            <a:pPr algn="just"/>
            <a:r>
              <a:rPr lang="es-MX" sz="1800" dirty="0">
                <a:solidFill>
                  <a:schemeClr val="tx1"/>
                </a:solidFill>
              </a:rPr>
              <a:t>6) Cuando se tenga un evento NACIONAL y se trate de comprobar un evento INTERNACIONAL, se podrá realizar SIN NECESIDAD DE SOLICITAR UNA TRANSFERENCIA. Cuando se compruebe un evento NACIONAL, siendo que el BMS autorizado refiere a un evento INTERNACIONAL, ANTES DE HACER LA COMPROBACIÓN EN EL SISTEMA, DEBERÁ SOLICITARSE AUTORIZACIÓN POR MEDIO DE TRANSFERENCIA, AL DEPARTAMENTO DE INTEGRACIÓN.</a:t>
            </a:r>
            <a:endParaRPr lang="es-MX" sz="1800" b="1" dirty="0">
              <a:solidFill>
                <a:schemeClr val="tx1"/>
              </a:solidFill>
            </a:endParaRPr>
          </a:p>
        </p:txBody>
      </p:sp>
      <p:sp>
        <p:nvSpPr>
          <p:cNvPr id="4" name="TextBox 3"/>
          <p:cNvSpPr txBox="1"/>
          <p:nvPr/>
        </p:nvSpPr>
        <p:spPr>
          <a:xfrm>
            <a:off x="400309" y="2691259"/>
            <a:ext cx="2914650" cy="1938992"/>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bg2"/>
                </a:solidFill>
              </a:rPr>
              <a:t>“Comida Chatarra”</a:t>
            </a:r>
          </a:p>
          <a:p>
            <a:pPr marL="285750" indent="-285750" algn="r">
              <a:buFont typeface="Arial" panose="020B0604020202020204" pitchFamily="34" charset="0"/>
              <a:buChar char="•"/>
            </a:pPr>
            <a:endParaRPr lang="es-MX" sz="2000" dirty="0">
              <a:solidFill>
                <a:schemeClr val="bg2"/>
              </a:solidFill>
            </a:endParaRPr>
          </a:p>
          <a:p>
            <a:pPr marL="285750" indent="-285750" algn="r">
              <a:buFont typeface="Arial" panose="020B0604020202020204" pitchFamily="34" charset="0"/>
              <a:buChar char="•"/>
            </a:pPr>
            <a:r>
              <a:rPr lang="es-MX" sz="2000" dirty="0">
                <a:solidFill>
                  <a:schemeClr val="bg2"/>
                </a:solidFill>
              </a:rPr>
              <a:t>Comprobación de eventos académicos Internacional sobre Nacional</a:t>
            </a:r>
          </a:p>
        </p:txBody>
      </p:sp>
    </p:spTree>
    <p:extLst>
      <p:ext uri="{BB962C8B-B14F-4D97-AF65-F5344CB8AC3E}">
        <p14:creationId xmlns:p14="http://schemas.microsoft.com/office/powerpoint/2010/main" val="1857738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9268" y="864108"/>
            <a:ext cx="7315200" cy="3050667"/>
          </a:xfrm>
        </p:spPr>
        <p:txBody>
          <a:bodyPr>
            <a:normAutofit/>
          </a:bodyPr>
          <a:lstStyle/>
          <a:p>
            <a:pPr marL="0" indent="0">
              <a:buNone/>
            </a:pPr>
            <a:endParaRPr lang="es-MX" sz="1800" dirty="0">
              <a:solidFill>
                <a:schemeClr val="tx1"/>
              </a:solidFill>
            </a:endParaRPr>
          </a:p>
          <a:p>
            <a:pPr algn="just"/>
            <a:r>
              <a:rPr lang="es-MX" sz="1800" dirty="0">
                <a:solidFill>
                  <a:schemeClr val="tx1"/>
                </a:solidFill>
              </a:rPr>
              <a:t> 8) Todos los registros realizados en el sistema PROFEXCE 2020-2021, al 31 de diciembre de 2020 que incluyan documento de pago, dependiendo del tipo de BMS, deberán contar con:</a:t>
            </a:r>
          </a:p>
          <a:p>
            <a:endParaRPr lang="es-MX" sz="1800" b="1" dirty="0">
              <a:solidFill>
                <a:schemeClr val="tx1"/>
              </a:solidFill>
            </a:endParaRPr>
          </a:p>
        </p:txBody>
      </p:sp>
      <p:pic>
        <p:nvPicPr>
          <p:cNvPr id="4" name="Picture 3"/>
          <p:cNvPicPr>
            <a:picLocks noChangeAspect="1"/>
          </p:cNvPicPr>
          <p:nvPr/>
        </p:nvPicPr>
        <p:blipFill>
          <a:blip r:embed="rId2"/>
          <a:stretch>
            <a:fillRect/>
          </a:stretch>
        </p:blipFill>
        <p:spPr>
          <a:xfrm>
            <a:off x="3869269" y="3272525"/>
            <a:ext cx="7539562" cy="2695190"/>
          </a:xfrm>
          <a:prstGeom prst="rect">
            <a:avLst/>
          </a:prstGeom>
        </p:spPr>
      </p:pic>
      <p:sp>
        <p:nvSpPr>
          <p:cNvPr id="5" name="TextBox 4"/>
          <p:cNvSpPr txBox="1"/>
          <p:nvPr/>
        </p:nvSpPr>
        <p:spPr>
          <a:xfrm>
            <a:off x="271462" y="3206889"/>
            <a:ext cx="2914650" cy="707886"/>
          </a:xfrm>
          <a:prstGeom prst="rect">
            <a:avLst/>
          </a:prstGeom>
          <a:noFill/>
        </p:spPr>
        <p:txBody>
          <a:bodyPr wrap="square" rtlCol="0">
            <a:spAutoFit/>
          </a:bodyPr>
          <a:lstStyle/>
          <a:p>
            <a:pPr marL="285750" indent="-285750" algn="r">
              <a:buFont typeface="Arial" panose="020B0604020202020204" pitchFamily="34" charset="0"/>
              <a:buChar char="•"/>
            </a:pPr>
            <a:r>
              <a:rPr lang="es-MX" sz="2000" dirty="0">
                <a:solidFill>
                  <a:schemeClr val="bg2"/>
                </a:solidFill>
              </a:rPr>
              <a:t>Tipo de documentos de comprobación</a:t>
            </a:r>
          </a:p>
        </p:txBody>
      </p:sp>
    </p:spTree>
    <p:extLst>
      <p:ext uri="{BB962C8B-B14F-4D97-AF65-F5344CB8AC3E}">
        <p14:creationId xmlns:p14="http://schemas.microsoft.com/office/powerpoint/2010/main" val="3018002254"/>
      </p:ext>
    </p:extLst>
  </p:cSld>
  <p:clrMapOvr>
    <a:masterClrMapping/>
  </p:clrMapOvr>
</p:sld>
</file>

<file path=ppt/theme/theme1.xml><?xml version="1.0" encoding="utf-8"?>
<a:theme xmlns:a="http://schemas.openxmlformats.org/drawingml/2006/main" name="Fra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1C8F5865DCEA243B6E54F260B03729A" ma:contentTypeVersion="1" ma:contentTypeDescription="Crear nuevo documento." ma:contentTypeScope="" ma:versionID="ca8c0b0fe122ac6d3c444a1abc3a7e8e">
  <xsd:schema xmlns:xsd="http://www.w3.org/2001/XMLSchema" xmlns:xs="http://www.w3.org/2001/XMLSchema" xmlns:p="http://schemas.microsoft.com/office/2006/metadata/properties" xmlns:ns1="http://schemas.microsoft.com/sharepoint/v3" targetNamespace="http://schemas.microsoft.com/office/2006/metadata/properties" ma:root="true" ma:fieldsID="0fa58ab6bdef439119b64b6b50b7cac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7F6301D-F24F-40F6-94DA-0F9A6BE486BD}"/>
</file>

<file path=customXml/itemProps2.xml><?xml version="1.0" encoding="utf-8"?>
<ds:datastoreItem xmlns:ds="http://schemas.openxmlformats.org/officeDocument/2006/customXml" ds:itemID="{A4723FE3-AF4C-439C-8A1A-244084696DB0}"/>
</file>

<file path=customXml/itemProps3.xml><?xml version="1.0" encoding="utf-8"?>
<ds:datastoreItem xmlns:ds="http://schemas.openxmlformats.org/officeDocument/2006/customXml" ds:itemID="{D2059FF4-261B-4808-BAAC-8C5BFD1C84C5}"/>
</file>

<file path=docProps/app.xml><?xml version="1.0" encoding="utf-8"?>
<Properties xmlns="http://schemas.openxmlformats.org/officeDocument/2006/extended-properties" xmlns:vt="http://schemas.openxmlformats.org/officeDocument/2006/docPropsVTypes">
  <Template/>
  <TotalTime>1139</TotalTime>
  <Words>1231</Words>
  <Application>Microsoft Office PowerPoint</Application>
  <PresentationFormat>Panorámica</PresentationFormat>
  <Paragraphs>160</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Frame</vt:lpstr>
      <vt:lpstr>Programa de Fortalecimiento a la Excelencia Educativa S300 </vt:lpstr>
      <vt:lpstr>Para la operación y ejercicio del  programa existen los siguientes documentos: </vt:lpstr>
      <vt:lpstr>PROYECTOS</vt:lpstr>
      <vt:lpstr>Presentación de PowerPoint</vt:lpstr>
      <vt:lpstr>Cláusula de identificación</vt:lpstr>
      <vt:lpstr>Ligas de apoyo (Teams Equipo PROFEXCE)</vt:lpstr>
      <vt:lpstr>MANUAL DE POLÍTICAS PARA LA COMPROBACIÓN FINANCIERA DE LOS RECURSOS DEL PROGRAMA FORTALECIMIENTO A LA EXCELENCIA EDUCATIVA (PROFEXCE) EJERCICIO 2020  (última modificación octubre/2020)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Comprobación académica</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de Fortalecimiento de Calidad Educativa</dc:title>
  <dc:creator>Lorena Ivonne Breceda Adame</dc:creator>
  <cp:lastModifiedBy>Lorena Ivonne Breceda Adame</cp:lastModifiedBy>
  <cp:revision>90</cp:revision>
  <dcterms:created xsi:type="dcterms:W3CDTF">2017-02-15T16:13:46Z</dcterms:created>
  <dcterms:modified xsi:type="dcterms:W3CDTF">2020-11-03T18:43:29Z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0x01010041C8F5865DCEA243B6E54F260B03729A</vt:lpwstr>
  </property>
</Properties>
</file>