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notesMasterIdLst>
    <p:notesMasterId r:id="rId25"/>
  </p:notesMasterIdLst>
  <p:handoutMasterIdLst>
    <p:handoutMasterId r:id="rId26"/>
  </p:handoutMasterIdLst>
  <p:sldIdLst>
    <p:sldId id="294" r:id="rId2"/>
    <p:sldId id="256" r:id="rId3"/>
    <p:sldId id="261" r:id="rId4"/>
    <p:sldId id="296" r:id="rId5"/>
    <p:sldId id="297" r:id="rId6"/>
    <p:sldId id="298" r:id="rId7"/>
    <p:sldId id="299" r:id="rId8"/>
    <p:sldId id="258" r:id="rId9"/>
    <p:sldId id="257" r:id="rId10"/>
    <p:sldId id="260" r:id="rId11"/>
    <p:sldId id="262" r:id="rId12"/>
    <p:sldId id="269" r:id="rId13"/>
    <p:sldId id="270" r:id="rId14"/>
    <p:sldId id="291" r:id="rId15"/>
    <p:sldId id="290" r:id="rId16"/>
    <p:sldId id="277" r:id="rId17"/>
    <p:sldId id="278" r:id="rId18"/>
    <p:sldId id="281" r:id="rId19"/>
    <p:sldId id="282" r:id="rId20"/>
    <p:sldId id="283" r:id="rId21"/>
    <p:sldId id="284" r:id="rId22"/>
    <p:sldId id="287" r:id="rId23"/>
    <p:sldId id="300" r:id="rId24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4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s-MX"/>
              <a:t>Lic. Omar Rodríguez Esparza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48621407-CD0D-4592-8650-84742476BD68}" type="datetimeFigureOut">
              <a:rPr lang="es-MX"/>
              <a:pPr>
                <a:defRPr/>
              </a:pPr>
              <a:t>10/10/2012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E38891F2-6406-441F-8F6F-2F89E3B85F1E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217921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MX"/>
              <a:t>Lic. Omar Rodríguez Esparza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73128B-F93A-478C-B9DE-1E232746CD03}" type="datetimeFigureOut">
              <a:rPr lang="es-MX"/>
              <a:pPr>
                <a:defRPr/>
              </a:pPr>
              <a:t>10/10/2012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MX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44F5FE-6600-4093-9050-9843D09463CA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679254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B5A20A-DF85-4B1D-8A91-0FF6E7D22373}" type="slidenum">
              <a:rPr lang="es-ES" sz="1200"/>
              <a:pPr algn="r"/>
              <a:t>21</a:t>
            </a:fld>
            <a:endParaRPr lang="es-E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mtClean="0"/>
              <a:t>Genera, recordar el concepto de la Ley: genera, obtenga, adquiera, transforma,conserva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smtClean="0"/>
              <a:t>Agregar una reunión en donde la gente discuta, quitar caja fuerte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FD4961-BE44-40AF-812C-387C08537AC9}" type="datetime1">
              <a:rPr lang="es-MX"/>
              <a:pPr>
                <a:defRPr/>
              </a:pPr>
              <a:t>10/10/2012</a:t>
            </a:fld>
            <a:endParaRPr lang="es-MX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MX"/>
              <a:t>Material elaborado en el marco de colaboración institucional ICHITAIP-UACJ.  Modificado por: Omar Rodríguez Esparza</a:t>
            </a: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A79C3-B717-440B-AEB3-BE849585279E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74F9F-059F-4A74-A26A-8A30A9FB5705}" type="datetime1">
              <a:rPr lang="es-MX"/>
              <a:pPr>
                <a:defRPr/>
              </a:pPr>
              <a:t>10/10/2012</a:t>
            </a:fld>
            <a:endParaRPr lang="es-MX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Material elaborado en el marco de colaboración institucional ICHITAIP-UACJ.  Modificado por: Omar Rodríguez Esparza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89C54-F2F3-49F0-9D6E-AE6EAA354E84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9B555B-3225-4DDF-803A-4F639A6766B0}" type="datetime1">
              <a:rPr lang="es-MX"/>
              <a:pPr>
                <a:defRPr/>
              </a:pPr>
              <a:t>10/10/2012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MX"/>
              <a:t>Material elaborado en el marco de colaboración institucional ICHITAIP-UACJ.  Modificado por: Omar Rodríguez Esparza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5FFC9-9D64-4B35-81C6-51926C3E2C62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389B2B-6C32-43D0-9757-DFDA40AA4404}" type="datetime1">
              <a:rPr lang="es-MX"/>
              <a:pPr>
                <a:defRPr/>
              </a:pPr>
              <a:t>10/10/2012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MX"/>
              <a:t>Material elaborado en el marco de colaboración institucional ICHITAIP-UACJ.  Modificado por: Omar Rodríguez Esparza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11863" y="6248400"/>
            <a:ext cx="26749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1995F1-5546-407A-9B63-58A66EC9F271}" type="datetime1">
              <a:rPr lang="es-MX"/>
              <a:pPr>
                <a:defRPr/>
              </a:pPr>
              <a:t>10/10/2012</a:t>
            </a:fld>
            <a:endParaRPr lang="es-MX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MX"/>
              <a:t>Material elaborado en el marco de colaboración institucional ICHITAIP-UACJ.  Modificado por: Omar Rodríguez Esparza</a:t>
            </a: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4CEE1-59CB-4F0F-A22A-BDA4C347538D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424D5C-6041-4B1A-8A42-D65E8C349811}" type="datetime1">
              <a:rPr lang="es-MX"/>
              <a:pPr>
                <a:defRPr/>
              </a:pPr>
              <a:t>10/10/2012</a:t>
            </a:fld>
            <a:endParaRPr lang="es-MX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MX"/>
              <a:t>Material elaborado en el marco de colaboración institucional ICHITAIP-UACJ.  Modificado por: Omar Rodríguez Esparza</a:t>
            </a: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E2229-468C-41A2-A239-935534BBD946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72043-8D29-4212-A1D3-4E37247FD418}" type="datetime1">
              <a:rPr lang="es-MX"/>
              <a:pPr>
                <a:defRPr/>
              </a:pPr>
              <a:t>10/10/2012</a:t>
            </a:fld>
            <a:endParaRPr lang="es-MX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Material elaborado en el marco de colaboración institucional ICHITAIP-UACJ.  Modificado por: Omar Rodríguez Esparza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EDD5F-DCC5-4B95-A197-FC2E82FCF567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AFEB24-AAE2-4D8E-828B-475FC548DF10}" type="datetime1">
              <a:rPr lang="es-MX"/>
              <a:pPr>
                <a:defRPr/>
              </a:pPr>
              <a:t>10/10/2012</a:t>
            </a:fld>
            <a:endParaRPr lang="es-MX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MX"/>
              <a:t>Material elaborado en el marco de colaboración institucional ICHITAIP-UACJ.  Modificado por: Omar Rodríguez Esparza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605C9-B1C2-4D18-92C5-329B5D3E9950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899F8-F85C-408F-B5E7-D93EDE6252F6}" type="datetime1">
              <a:rPr lang="es-MX"/>
              <a:pPr>
                <a:defRPr/>
              </a:pPr>
              <a:t>10/10/2012</a:t>
            </a:fld>
            <a:endParaRPr lang="es-MX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Material elaborado en el marco de colaboración institucional ICHITAIP-UACJ.  Modificado por: Omar Rodríguez Esparza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6CD3A-70AA-4DC9-8CD9-0C41ABD0F7AB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055367-DDB9-4C73-B4FD-95AEF5AB03EA}" type="datetime1">
              <a:rPr lang="es-MX"/>
              <a:pPr>
                <a:defRPr/>
              </a:pPr>
              <a:t>10/10/2012</a:t>
            </a:fld>
            <a:endParaRPr lang="es-MX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MX"/>
              <a:t>Material elaborado en el marco de colaboración institucional ICHITAIP-UACJ.  Modificado por: Omar Rodríguez Esparza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6AAF4-3815-4AB5-98A1-EA3BD891EA8F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BCFE0C-9916-4683-A193-6DD5BE24DE68}" type="datetime1">
              <a:rPr lang="es-MX"/>
              <a:pPr>
                <a:defRPr/>
              </a:pPr>
              <a:t>10/10/2012</a:t>
            </a:fld>
            <a:endParaRPr lang="es-MX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MX"/>
              <a:t>Material elaborado en el marco de colaboración institucional ICHITAIP-UACJ.  Modificado por: Omar Rodríguez Esparza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4ED28-DC2A-434D-AA5C-0908DC942F1C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2DCA8E-3A68-4E8F-AA71-C86B922BF44A}" type="datetime1">
              <a:rPr lang="es-MX"/>
              <a:pPr>
                <a:defRPr/>
              </a:pPr>
              <a:t>10/10/2012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MX"/>
              <a:t>Material elaborado en el marco de colaboración institucional ICHITAIP-UACJ.  Modificado por: Omar Rodríguez Esparza</a:t>
            </a: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74E9F-A04B-4319-8AA7-4AE1AE6EAC16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CBE2041-2204-4FA3-9680-CD7D7DB7B377}" type="datetime1">
              <a:rPr lang="es-MX"/>
              <a:pPr>
                <a:defRPr/>
              </a:pPr>
              <a:t>10/10/2012</a:t>
            </a:fld>
            <a:endParaRPr lang="es-MX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s-MX"/>
              <a:t>Material elaborado en el marco de colaboración institucional ICHITAIP-UACJ.  Modificado por: Omar Rodríguez Esparza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EA15655-FBE4-4866-8AE5-F51B6E124417}" type="slidenum">
              <a:rPr lang="es-MX"/>
              <a:pPr>
                <a:defRPr/>
              </a:pPr>
              <a:t>‹#›</a:t>
            </a:fld>
            <a:endParaRPr lang="es-MX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3" r:id="rId4"/>
    <p:sldLayoutId id="2147483957" r:id="rId5"/>
    <p:sldLayoutId id="2147483952" r:id="rId6"/>
    <p:sldLayoutId id="2147483958" r:id="rId7"/>
    <p:sldLayoutId id="2147483959" r:id="rId8"/>
    <p:sldLayoutId id="2147483960" r:id="rId9"/>
    <p:sldLayoutId id="2147483951" r:id="rId10"/>
    <p:sldLayoutId id="2147483961" r:id="rId11"/>
    <p:sldLayoutId id="214748396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x.wrs.yahoo.com/_ylt=AmP71ZLtX.goOYtofn.9jrTF8Qt.;_ylu=X3oDMTBqaTdkZW1yBHBvcwM2OQRzZWMDc3IEdnRpZAM-/SIG=1gote33ms/**http:/mx.images.search.yahoo.com/search/images/view?back=http://mx.images.search.yahoo.com/search/images?p=EXPEDIENTES+SECRETOS&amp;ei=UTF-8&amp;js=1&amp;ni=21&amp;fr=yfp-t-340&amp;b=61&amp;w=100&amp;h=153&amp;imgurl=casmem.tripod.com/images/zpf_oct_2_th.jpg&amp;rurl=http://casmem.tripod.com/casmem/c-files/puntaflecha2.html&amp;size=2.6kB&amp;name=zpf_oct_2_th.jpg&amp;p=EXPEDIENTES+SECRETOS&amp;type=jpeg&amp;no=69&amp;tt=145&amp;oid=8f0bc7ec1d8dc4f8&amp;ei=UTF-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hyperlink" Target="http://mx.wrs.yahoo.com/_ylt=As051M2..56s562ECdyFPybF8Qt.;_ylu=X3oDMTBqY2pzbGhoBHBvcwMxMQRzZWMDc3IEdnRpZAM-/SIG=1ihvvin95/**http:/mx.images.search.yahoo.com/search/images/view?back=http://mx.images.search.yahoo.com/search/images?p=EXPEDIENTES+SECRETOS&amp;ei=UTF-8&amp;fr=yfp-t-340&amp;x=wrt&amp;js=1&amp;ni=21&amp;w=405&amp;h=524&amp;imgurl=www.dvdmovies.com.ar/Detalles/E/expedientessecretosxIItapa1.jpg&amp;rurl=http://www.dvdmovies.com.ar/Detalles/E/expedientessecretosxIItapas.html&amp;size=46.8kB&amp;name=expedientessecretosxIItapa1.jpg&amp;p=EXPEDIENTES+SECRETOS&amp;type=jpeg&amp;no=11&amp;tt=145&amp;oid=0b0445c1e880c0c6&amp;ei=UTF-8" TargetMode="Externa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2.uacj.mx/transparencia/Ligas_interes/Ligas.asp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mx/imgres?imgurl=http://avconsultorespymes.files.wordpress.com/2011/04/preguntar.jpg&amp;imgrefurl=http://avconsultorespymes.wordpress.com/2011/04/08/el-poder-de-preguntar/&amp;usg=__VlZQTSf-WuMvnF_wFeIXMPr7UF0=&amp;h=380&amp;w=304&amp;sz=9&amp;hl=es&amp;start=6&amp;sig2=mg4azZp-yDaVzoGtzi1fmw&amp;zoom=1&amp;tbnid=2wrLGnaCwEKn0M:&amp;tbnh=123&amp;tbnw=98&amp;ei=yccLT8jcIsiKsAKU6N3tBQ&amp;prev=/search?q=preguntar&amp;hl=es&amp;sa=N&amp;gbv=2&amp;tbm=isch&amp;itbs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475" y="2924944"/>
            <a:ext cx="8686800" cy="151216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MX" sz="3100" b="1" cap="none" dirty="0" smtClean="0"/>
              <a:t/>
            </a:r>
            <a:br>
              <a:rPr lang="es-MX" sz="3100" b="1" cap="none" dirty="0" smtClean="0"/>
            </a:br>
            <a:r>
              <a:rPr lang="es-MX" sz="3100" dirty="0" smtClean="0"/>
              <a:t/>
            </a:r>
            <a:br>
              <a:rPr lang="es-MX" sz="3100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714620"/>
            <a:ext cx="8496944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MX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INDUCCIÓN-SENSIBILIZACIÓN </a:t>
            </a:r>
            <a:r>
              <a:rPr lang="es-MX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A LA LEY DE TRANSPARENCIA Y ACCESO A LA INFORMACIÓN PÚBLICA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113" y="188913"/>
            <a:ext cx="5794375" cy="471487"/>
          </a:xfrm>
        </p:spPr>
        <p:txBody>
          <a:bodyPr/>
          <a:lstStyle/>
          <a:p>
            <a:pPr>
              <a:defRPr/>
            </a:pPr>
            <a:r>
              <a:rPr lang="es-MX" dirty="0"/>
              <a:t>Material elaborado en el marco de colaboración institucional ICHITAIP-UACJ.  Modificado por: </a:t>
            </a:r>
            <a:r>
              <a:rPr lang="es-MX" dirty="0" smtClean="0"/>
              <a:t>Lic. Omar </a:t>
            </a:r>
            <a:r>
              <a:rPr lang="es-MX" dirty="0"/>
              <a:t>Rodríguez Esparza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28625" y="928688"/>
            <a:ext cx="4429125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s-ES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+mn-cs"/>
              </a:rPr>
              <a:t>Transparencia </a:t>
            </a:r>
            <a:r>
              <a:rPr lang="es-E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+mn-cs"/>
              </a:rPr>
              <a:t>(art.3 fracción XVII LTAIP)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s-ES" sz="3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  <a:cs typeface="+mn-cs"/>
            </a:endParaRP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s-ES" sz="2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+mn-cs"/>
              </a:rPr>
              <a:t>	</a:t>
            </a:r>
            <a:r>
              <a:rPr lang="es-ES" sz="26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+mn-cs"/>
              </a:rPr>
              <a:t>es un Atributo de la información pública que consiste en que ésta sea clara, oportuna, veraz, con perspectiva de género y suficiente.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s-ES" sz="2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  <a:cs typeface="+mn-cs"/>
            </a:endParaRP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s-ES" sz="2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+mn-cs"/>
              </a:rPr>
              <a:t>	</a:t>
            </a:r>
          </a:p>
        </p:txBody>
      </p:sp>
      <p:pic>
        <p:nvPicPr>
          <p:cNvPr id="8195" name="Picture 3" descr="340146118_e3b62b0cf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1643063"/>
            <a:ext cx="3446462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836712"/>
            <a:ext cx="8013192" cy="109494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dirty="0" smtClean="0"/>
              <a:t>EN EL ESTADO DE CHIHUAHUA, La  </a:t>
            </a:r>
            <a:br>
              <a:rPr lang="es-MX" sz="2800" dirty="0" smtClean="0"/>
            </a:br>
            <a:r>
              <a:rPr lang="es-MX" sz="2800" dirty="0" smtClean="0"/>
              <a:t>LTAIP busca lograr:</a:t>
            </a:r>
            <a:endParaRPr lang="es-ES" sz="2800" dirty="0" smtClean="0"/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5632450" y="2714625"/>
            <a:ext cx="3187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latin typeface="Calibri" pitchFamily="34" charset="0"/>
              </a:rPr>
              <a:t>Que se informe y se justifique el uso de recursos públicos.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323850" y="4292600"/>
            <a:ext cx="3187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latin typeface="Calibri" pitchFamily="34" charset="0"/>
              </a:rPr>
              <a:t>Que la sociedad vigile la actuación de los gobernantes.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179388" y="2708275"/>
            <a:ext cx="3187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latin typeface="Calibri" pitchFamily="34" charset="0"/>
              </a:rPr>
              <a:t>Contar con Instituciones que fortalezcan la vida democrática</a:t>
            </a: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5651500" y="4005263"/>
            <a:ext cx="31877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latin typeface="Calibri" pitchFamily="34" charset="0"/>
              </a:rPr>
              <a:t>Impulsar la Participación de la Sociedad en la toma de decisiones públicas.</a:t>
            </a:r>
          </a:p>
        </p:txBody>
      </p:sp>
      <p:pic>
        <p:nvPicPr>
          <p:cNvPr id="32774" name="Picture 9" descr="man_knowledge_id106289_size350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276475"/>
            <a:ext cx="1763713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132138" y="5734050"/>
            <a:ext cx="318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latin typeface="Calibri" pitchFamily="34" charset="0"/>
              </a:rPr>
              <a:t>Transparentar el ejercicio de la función pública.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86125" y="1357313"/>
            <a:ext cx="5476875" cy="2503487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s-MX" smtClean="0">
              <a:solidFill>
                <a:schemeClr val="tx2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 sz="3200" b="1" smtClean="0"/>
              <a:t>Es un bien de dominio público en poder del Estado cuya titularidad reside en la </a:t>
            </a:r>
            <a:r>
              <a:rPr lang="es-MX" sz="3200" b="1" u="sng" smtClean="0"/>
              <a:t>sociedad.</a:t>
            </a:r>
            <a:endParaRPr lang="es-MX" sz="3200" b="1" dirty="0" smtClean="0"/>
          </a:p>
        </p:txBody>
      </p:sp>
      <p:pic>
        <p:nvPicPr>
          <p:cNvPr id="36866" name="Picture 3" descr="6-sociedad-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908050"/>
            <a:ext cx="2468563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19872" y="764704"/>
            <a:ext cx="5072098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3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+mn-cs"/>
              </a:rPr>
              <a:t>La información pública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4652963"/>
            <a:ext cx="52101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ChangeArrowheads="1"/>
          </p:cNvSpPr>
          <p:nvPr/>
        </p:nvSpPr>
        <p:spPr bwMode="auto">
          <a:xfrm>
            <a:off x="971550" y="3716338"/>
            <a:ext cx="75612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s-MX" sz="2300">
                <a:solidFill>
                  <a:srgbClr val="800000"/>
                </a:solidFill>
              </a:rPr>
              <a:t>	</a:t>
            </a:r>
            <a:r>
              <a:rPr lang="es-MX" sz="2300" b="1"/>
              <a:t>Sus formas pueden ser: solicitudes, actas, acuerdos, reglamentos, circulares, concentrados, registros, informes, planes, programas, presupuestos, acciones, oficios.</a:t>
            </a:r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683568" y="1988840"/>
            <a:ext cx="7786742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>
              <a:defRPr/>
            </a:pPr>
            <a:r>
              <a:rPr lang="es-MX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 ejercicio de toda atribución o función de la UACJ </a:t>
            </a:r>
          </a:p>
          <a:p>
            <a:pPr algn="ctr">
              <a:defRPr/>
            </a:pPr>
            <a:r>
              <a:rPr lang="es-MX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genera información pública.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defRPr/>
            </a:pPr>
            <a:endParaRPr lang="es-ES" sz="2400" dirty="0">
              <a:solidFill>
                <a:srgbClr val="800000"/>
              </a:solidFill>
            </a:endParaRPr>
          </a:p>
        </p:txBody>
      </p:sp>
      <p:sp>
        <p:nvSpPr>
          <p:cNvPr id="16398" name="Rectangle 16"/>
          <p:cNvSpPr>
            <a:spLocks noChangeArrowheads="1"/>
          </p:cNvSpPr>
          <p:nvPr/>
        </p:nvSpPr>
        <p:spPr bwMode="auto">
          <a:xfrm>
            <a:off x="1691680" y="1052736"/>
            <a:ext cx="60722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altLang="ja-JP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ＭＳ Ｐゴシック"/>
              </a:rPr>
              <a:t>La Información Pública</a:t>
            </a:r>
            <a:endParaRPr lang="es-ES" sz="3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764704"/>
            <a:ext cx="8686800" cy="252027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4000" dirty="0" smtClean="0"/>
              <a:t>¿quiere decir que SE DEBE PERMITIR EL ACCESO A TODA LA INFORMACI</a:t>
            </a:r>
            <a:r>
              <a:rPr lang="es-MX" sz="4000" cap="none" dirty="0" smtClean="0"/>
              <a:t>ÓN</a:t>
            </a:r>
            <a:r>
              <a:rPr lang="es-MX" sz="4000" dirty="0" smtClean="0"/>
              <a:t> QUE POSEA LA UACJ?</a:t>
            </a:r>
            <a:endParaRPr lang="es-MX" sz="40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357563"/>
            <a:ext cx="2736850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8402" y="455612"/>
            <a:ext cx="8686800" cy="84124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INFORMACIÓN </a:t>
            </a:r>
            <a:b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dirty="0"/>
          </a:p>
        </p:txBody>
      </p:sp>
      <p:sp>
        <p:nvSpPr>
          <p:cNvPr id="5" name="TextBox 4"/>
          <p:cNvSpPr txBox="1"/>
          <p:nvPr/>
        </p:nvSpPr>
        <p:spPr>
          <a:xfrm>
            <a:off x="611188" y="3141663"/>
            <a:ext cx="18732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INFORMACIÓN</a:t>
            </a:r>
            <a:endParaRPr lang="es-MX" dirty="0">
              <a:latin typeface="Arial" pitchFamily="34" charset="0"/>
              <a:cs typeface="+mn-cs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2484438" y="1268413"/>
            <a:ext cx="431800" cy="4176712"/>
          </a:xfrm>
          <a:prstGeom prst="leftBrac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1988" name="TextBox 7"/>
          <p:cNvSpPr txBox="1">
            <a:spLocks noChangeArrowheads="1"/>
          </p:cNvSpPr>
          <p:nvPr/>
        </p:nvSpPr>
        <p:spPr bwMode="auto">
          <a:xfrm>
            <a:off x="2916238" y="1844675"/>
            <a:ext cx="14398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/>
              <a:t>Información pública</a:t>
            </a:r>
          </a:p>
        </p:txBody>
      </p:sp>
      <p:sp>
        <p:nvSpPr>
          <p:cNvPr id="41989" name="TextBox 8"/>
          <p:cNvSpPr txBox="1">
            <a:spLocks noChangeArrowheads="1"/>
          </p:cNvSpPr>
          <p:nvPr/>
        </p:nvSpPr>
        <p:spPr bwMode="auto">
          <a:xfrm>
            <a:off x="2916238" y="4365625"/>
            <a:ext cx="1439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/>
              <a:t>Información clasificada</a:t>
            </a:r>
          </a:p>
        </p:txBody>
      </p:sp>
      <p:sp>
        <p:nvSpPr>
          <p:cNvPr id="10" name="Left Brace 9"/>
          <p:cNvSpPr/>
          <p:nvPr/>
        </p:nvSpPr>
        <p:spPr>
          <a:xfrm>
            <a:off x="4356100" y="1125538"/>
            <a:ext cx="360363" cy="2016125"/>
          </a:xfrm>
          <a:prstGeom prst="leftBrac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1991" name="TextBox 10"/>
          <p:cNvSpPr txBox="1">
            <a:spLocks noChangeArrowheads="1"/>
          </p:cNvSpPr>
          <p:nvPr/>
        </p:nvSpPr>
        <p:spPr bwMode="auto">
          <a:xfrm>
            <a:off x="4787900" y="1196975"/>
            <a:ext cx="4356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 b="1"/>
              <a:t>Información pública de oficio</a:t>
            </a:r>
          </a:p>
          <a:p>
            <a:r>
              <a:rPr lang="es-MX" sz="1600"/>
              <a:t>(no hay que solicitarla para acceder a ella)</a:t>
            </a:r>
          </a:p>
        </p:txBody>
      </p:sp>
      <p:sp>
        <p:nvSpPr>
          <p:cNvPr id="41992" name="TextBox 11"/>
          <p:cNvSpPr txBox="1">
            <a:spLocks noChangeArrowheads="1"/>
          </p:cNvSpPr>
          <p:nvPr/>
        </p:nvSpPr>
        <p:spPr bwMode="auto">
          <a:xfrm>
            <a:off x="4787900" y="2205038"/>
            <a:ext cx="38877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 b="1"/>
              <a:t>Información de libre acceso</a:t>
            </a:r>
          </a:p>
          <a:p>
            <a:r>
              <a:rPr lang="es-MX" sz="1600"/>
              <a:t>(requiere solicitud para que sea otorgada)</a:t>
            </a:r>
          </a:p>
        </p:txBody>
      </p:sp>
      <p:sp>
        <p:nvSpPr>
          <p:cNvPr id="13" name="Left Brace 12"/>
          <p:cNvSpPr/>
          <p:nvPr/>
        </p:nvSpPr>
        <p:spPr>
          <a:xfrm>
            <a:off x="4356100" y="3429000"/>
            <a:ext cx="360363" cy="2592388"/>
          </a:xfrm>
          <a:prstGeom prst="leftBrac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1994" name="TextBox 14"/>
          <p:cNvSpPr txBox="1">
            <a:spLocks noChangeArrowheads="1"/>
          </p:cNvSpPr>
          <p:nvPr/>
        </p:nvSpPr>
        <p:spPr bwMode="auto">
          <a:xfrm>
            <a:off x="4787900" y="3500438"/>
            <a:ext cx="29527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 b="1"/>
              <a:t>Información confidencial. </a:t>
            </a:r>
            <a:r>
              <a:rPr lang="es-MX" sz="1600"/>
              <a:t>(Restringido el acceso en un tiempo indefinido. Artículo 65º del Reglamento de la LTAIP. ) </a:t>
            </a:r>
          </a:p>
        </p:txBody>
      </p:sp>
      <p:sp>
        <p:nvSpPr>
          <p:cNvPr id="41995" name="TextBox 16"/>
          <p:cNvSpPr txBox="1">
            <a:spLocks noChangeArrowheads="1"/>
          </p:cNvSpPr>
          <p:nvPr/>
        </p:nvSpPr>
        <p:spPr bwMode="auto">
          <a:xfrm>
            <a:off x="4787900" y="4797425"/>
            <a:ext cx="25209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 b="1"/>
              <a:t>Información reservada</a:t>
            </a:r>
          </a:p>
          <a:p>
            <a:r>
              <a:rPr lang="es-MX" sz="1600"/>
              <a:t>(restringido el acceso en un plazo de hasta 6 años. Artículo 35º de la LTAIP.)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1259632" y="980728"/>
            <a:ext cx="67866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s-MX" altLang="ja-JP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ＭＳ Ｐゴシック"/>
              </a:rPr>
              <a:t>Clasificación de la Información</a:t>
            </a:r>
          </a:p>
        </p:txBody>
      </p:sp>
      <p:sp>
        <p:nvSpPr>
          <p:cNvPr id="43011" name="Rectangle 34"/>
          <p:cNvSpPr>
            <a:spLocks noChangeArrowheads="1"/>
          </p:cNvSpPr>
          <p:nvPr/>
        </p:nvSpPr>
        <p:spPr bwMode="auto">
          <a:xfrm>
            <a:off x="3789363" y="6021388"/>
            <a:ext cx="466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MX" altLang="ja-JP" sz="2400">
                <a:cs typeface="MS PGothic" pitchFamily="34" charset="-128"/>
              </a:rPr>
              <a:t>Sólo por excepción se clasifica…</a:t>
            </a:r>
          </a:p>
        </p:txBody>
      </p:sp>
      <p:pic>
        <p:nvPicPr>
          <p:cNvPr id="43012" name="Picture 36" descr="Organiza reuniones de trabajo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55875" y="1844675"/>
            <a:ext cx="4176713" cy="2901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3924300" y="2155825"/>
            <a:ext cx="4248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 b="1"/>
              <a:t>1.-</a:t>
            </a:r>
            <a:r>
              <a:rPr lang="es-MX" sz="2000"/>
              <a:t> Se genere, obtenga, adquiera, transforme o conserve información;</a:t>
            </a:r>
          </a:p>
          <a:p>
            <a:pPr>
              <a:spcBef>
                <a:spcPct val="50000"/>
              </a:spcBef>
            </a:pPr>
            <a:endParaRPr lang="es-MX" sz="2000"/>
          </a:p>
          <a:p>
            <a:pPr>
              <a:spcBef>
                <a:spcPct val="50000"/>
              </a:spcBef>
            </a:pPr>
            <a:r>
              <a:rPr lang="es-MX" sz="2000" b="1"/>
              <a:t>2.-</a:t>
            </a:r>
            <a:r>
              <a:rPr lang="es-MX" sz="2000"/>
              <a:t> Se reciba una solicitud de acceso a la información.</a:t>
            </a:r>
            <a:endParaRPr lang="es-ES" sz="2000"/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755576" y="692696"/>
            <a:ext cx="764386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+mn-cs"/>
              </a:rPr>
              <a:t>La información se clasifica cuando: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+mn-cs"/>
            </a:endParaRPr>
          </a:p>
        </p:txBody>
      </p:sp>
      <p:pic>
        <p:nvPicPr>
          <p:cNvPr id="24581" name="Picture 13" descr="auditori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700213"/>
            <a:ext cx="28575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2089150" y="1857375"/>
            <a:ext cx="70548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b="1"/>
              <a:t>  </a:t>
            </a:r>
            <a:r>
              <a:rPr lang="es-ES" sz="1600" b="1"/>
              <a:t>Información estratégica en materia de seguridad nacional o del   Estado (planos de un reclusorio en tanto funcione como tal)</a:t>
            </a:r>
          </a:p>
          <a:p>
            <a:pPr>
              <a:buFont typeface="Wingdings" pitchFamily="2" charset="2"/>
              <a:buChar char="ü"/>
            </a:pPr>
            <a:endParaRPr lang="es-ES" sz="1600" b="1"/>
          </a:p>
          <a:p>
            <a:pPr>
              <a:buFont typeface="Wingdings" pitchFamily="2" charset="2"/>
              <a:buChar char="ü"/>
            </a:pPr>
            <a:r>
              <a:rPr lang="es-ES" sz="1600" b="1"/>
              <a:t>  La que ponga en riesgo la vida, salud o seguridad de cualquier persona (combate al crimen organizado)</a:t>
            </a:r>
          </a:p>
          <a:p>
            <a:pPr>
              <a:buFont typeface="Wingdings" pitchFamily="2" charset="2"/>
              <a:buChar char="ü"/>
            </a:pPr>
            <a:endParaRPr lang="es-ES" sz="1600" b="1"/>
          </a:p>
          <a:p>
            <a:pPr>
              <a:buFont typeface="Wingdings" pitchFamily="2" charset="2"/>
              <a:buChar char="ü"/>
            </a:pPr>
            <a:r>
              <a:rPr lang="es-ES" sz="1600" b="1"/>
              <a:t>  Los juicios, mientras no hayan causado estado</a:t>
            </a:r>
          </a:p>
          <a:p>
            <a:pPr>
              <a:buFont typeface="Wingdings" pitchFamily="2" charset="2"/>
              <a:buChar char="ü"/>
            </a:pPr>
            <a:endParaRPr lang="es-ES" sz="1600" b="1"/>
          </a:p>
          <a:p>
            <a:pPr>
              <a:buFont typeface="Wingdings" pitchFamily="2" charset="2"/>
              <a:buChar char="ü"/>
            </a:pPr>
            <a:r>
              <a:rPr lang="es-ES" sz="1600" b="1"/>
              <a:t>  La que se reciba de particulares con el compromiso de reserva (propiedad intelectual, patentes, marcas, programa informático, etc.)</a:t>
            </a:r>
          </a:p>
          <a:p>
            <a:pPr>
              <a:buFont typeface="Wingdings" pitchFamily="2" charset="2"/>
              <a:buChar char="ü"/>
            </a:pPr>
            <a:endParaRPr lang="es-ES" sz="1600" b="1"/>
          </a:p>
          <a:p>
            <a:pPr>
              <a:buFont typeface="Wingdings" pitchFamily="2" charset="2"/>
              <a:buChar char="ü"/>
            </a:pPr>
            <a:r>
              <a:rPr lang="es-ES" sz="1600" b="1"/>
              <a:t>  La que pueda generar ventaja en perjuicio de un tercero (instrumentos de evaluación en procesos de reclutamiento y selección de personal)</a:t>
            </a:r>
          </a:p>
          <a:p>
            <a:pPr>
              <a:buFont typeface="Wingdings" pitchFamily="2" charset="2"/>
              <a:buChar char="ü"/>
            </a:pPr>
            <a:endParaRPr lang="es-ES" sz="1600" b="1"/>
          </a:p>
          <a:p>
            <a:pPr>
              <a:buFont typeface="Wingdings" pitchFamily="2" charset="2"/>
              <a:buChar char="ü"/>
            </a:pPr>
            <a:r>
              <a:rPr lang="es-ES" sz="1600" b="1"/>
              <a:t>  La que est</a:t>
            </a:r>
            <a:r>
              <a:rPr lang="es-ES" altLang="ja-JP" sz="1600" b="1">
                <a:cs typeface="MS PGothic" pitchFamily="34" charset="-128"/>
              </a:rPr>
              <a:t>é en un proceso deliberativo</a:t>
            </a:r>
          </a:p>
          <a:p>
            <a:pPr>
              <a:buFont typeface="Wingdings" pitchFamily="2" charset="2"/>
              <a:buChar char="ü"/>
            </a:pPr>
            <a:endParaRPr lang="es-ES" sz="1600" b="1"/>
          </a:p>
          <a:p>
            <a:pPr>
              <a:buFont typeface="Wingdings" pitchFamily="2" charset="2"/>
              <a:buChar char="ü"/>
            </a:pPr>
            <a:r>
              <a:rPr lang="es-ES" sz="1600" b="1"/>
              <a:t>  La que pueda causar perjuicio a actividades de prevención del     delito, impartición de justicia o recaudación de contribuciones (acciones de la autoridad correspondiente)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27584" y="836712"/>
            <a:ext cx="7674002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MX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Ejemplos de Información Reservada </a:t>
            </a:r>
          </a:p>
          <a:p>
            <a:pPr algn="ctr">
              <a:spcBef>
                <a:spcPts val="0"/>
              </a:spcBef>
              <a:defRPr/>
            </a:pPr>
            <a:r>
              <a:rPr lang="es-MX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Art.32 LTAIP </a:t>
            </a:r>
            <a:endParaRPr lang="es-ES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7107" name="Picture 4" descr="A imagen de tamaño complet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000250"/>
            <a:ext cx="1417637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 descr="A imagen de tamaño complet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2928938"/>
            <a:ext cx="17224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827088" y="1989138"/>
            <a:ext cx="7272337" cy="1819275"/>
          </a:xfrm>
          <a:prstGeom prst="ellipse">
            <a:avLst/>
          </a:prstGeom>
          <a:solidFill>
            <a:srgbClr val="918E00">
              <a:alpha val="50195"/>
            </a:srgb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75500"/>
            </a:prstShdw>
          </a:effectLst>
        </p:spPr>
        <p:txBody>
          <a:bodyPr anchor="ctr">
            <a:spAutoFit/>
          </a:bodyPr>
          <a:lstStyle/>
          <a:p>
            <a:r>
              <a:rPr lang="es-MX" sz="2000">
                <a:solidFill>
                  <a:schemeClr val="bg1"/>
                </a:solidFill>
              </a:rPr>
              <a:t>Son datos sensibles o información personalísima, los que correspondan a una persona física identificada o identificable, en lo referente a:</a:t>
            </a:r>
            <a:endParaRPr lang="es-ES" sz="200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50825" y="981075"/>
            <a:ext cx="583247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/>
              <a:t>Información Confidencial </a:t>
            </a:r>
            <a:r>
              <a:rPr lang="es-MX" sz="2100" b="1"/>
              <a:t>(Art. 3 fracs. III, IV y VII LTAIP) </a:t>
            </a:r>
            <a:endParaRPr lang="es-ES" sz="2100" b="1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84213" y="3717925"/>
            <a:ext cx="54006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MX">
                <a:solidFill>
                  <a:srgbClr val="6A0000"/>
                </a:solidFill>
              </a:rPr>
              <a:t> </a:t>
            </a:r>
            <a:r>
              <a:rPr lang="es-MX" sz="2000">
                <a:solidFill>
                  <a:srgbClr val="6A0000"/>
                </a:solidFill>
              </a:rPr>
              <a:t>Credo religioso.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MX" sz="2000">
                <a:solidFill>
                  <a:srgbClr val="6A0000"/>
                </a:solidFill>
              </a:rPr>
              <a:t> Origen étnico.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MX" sz="2000">
                <a:solidFill>
                  <a:srgbClr val="6A0000"/>
                </a:solidFill>
              </a:rPr>
              <a:t> Preferencias sexuales.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MX" sz="2000">
                <a:solidFill>
                  <a:srgbClr val="6A0000"/>
                </a:solidFill>
              </a:rPr>
              <a:t> Filiación o ideología políticas.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MX" sz="2000">
                <a:solidFill>
                  <a:srgbClr val="6A0000"/>
                </a:solidFill>
              </a:rPr>
              <a:t> Afiliación sindical.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MX" sz="2000">
                <a:solidFill>
                  <a:srgbClr val="6A0000"/>
                </a:solidFill>
              </a:rPr>
              <a:t> Salud física y mental.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MX" sz="2000">
                <a:solidFill>
                  <a:srgbClr val="6A0000"/>
                </a:solidFill>
              </a:rPr>
              <a:t> Situación moral y familiar.</a:t>
            </a:r>
          </a:p>
        </p:txBody>
      </p:sp>
      <p:pic>
        <p:nvPicPr>
          <p:cNvPr id="49156" name="Picture 8" descr="ocult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933825"/>
            <a:ext cx="334803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uiExpand="1" build="allAtOnce" animBg="1"/>
      <p:bldP spid="28675" grpId="0" build="allAtOnce"/>
      <p:bldP spid="2867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2938"/>
            <a:ext cx="7772400" cy="2071687"/>
          </a:xfrm>
        </p:spPr>
        <p:txBody>
          <a:bodyPr rtlCol="0"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MX" b="1" dirty="0" smtClean="0"/>
              <a:t>Universidad Autónoma de </a:t>
            </a:r>
            <a:br>
              <a:rPr lang="es-MX" b="1" dirty="0" smtClean="0"/>
            </a:br>
            <a:r>
              <a:rPr lang="es-MX" b="1" dirty="0" smtClean="0"/>
              <a:t>Ciudad Juárez</a:t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endParaRPr lang="es-MX" dirty="0" smtClean="0"/>
          </a:p>
        </p:txBody>
      </p:sp>
      <p:sp>
        <p:nvSpPr>
          <p:cNvPr id="18434" name="Subtitle 2"/>
          <p:cNvSpPr>
            <a:spLocks noGrp="1"/>
          </p:cNvSpPr>
          <p:nvPr>
            <p:ph type="subTitle" idx="1"/>
          </p:nvPr>
        </p:nvSpPr>
        <p:spPr>
          <a:xfrm>
            <a:off x="1476375" y="4581525"/>
            <a:ext cx="6551613" cy="2016125"/>
          </a:xfrm>
        </p:spPr>
        <p:txBody>
          <a:bodyPr/>
          <a:lstStyle/>
          <a:p>
            <a:pPr algn="ctr" eaLnBrk="1" hangingPunct="1"/>
            <a:r>
              <a:rPr lang="es-MX" b="1" smtClean="0">
                <a:solidFill>
                  <a:schemeClr val="tx2"/>
                </a:solidFill>
              </a:rPr>
              <a:t>Inducción a la Transparencia, Acceso a la Información Pública y Protección de Datos Personales. </a:t>
            </a:r>
            <a:endParaRPr lang="es-ES" b="1" smtClean="0">
              <a:solidFill>
                <a:schemeClr val="tx2"/>
              </a:solidFill>
            </a:endParaRPr>
          </a:p>
          <a:p>
            <a:pPr eaLnBrk="1" hangingPunct="1"/>
            <a:endParaRPr lang="es-MX" smtClean="0">
              <a:solidFill>
                <a:srgbClr val="443329"/>
              </a:solidFill>
            </a:endParaRPr>
          </a:p>
        </p:txBody>
      </p:sp>
      <p:pic>
        <p:nvPicPr>
          <p:cNvPr id="1843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276475"/>
            <a:ext cx="20288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ICHITAI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2276475"/>
            <a:ext cx="20002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484438" y="3644900"/>
            <a:ext cx="5472112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/>
              <a:t>I. Características físicas; </a:t>
            </a:r>
          </a:p>
          <a:p>
            <a:pPr>
              <a:spcBef>
                <a:spcPct val="50000"/>
              </a:spcBef>
            </a:pPr>
            <a:r>
              <a:rPr lang="es-MX"/>
              <a:t>II.- Domicilio particular </a:t>
            </a:r>
          </a:p>
          <a:p>
            <a:pPr>
              <a:spcBef>
                <a:spcPct val="50000"/>
              </a:spcBef>
            </a:pPr>
            <a:r>
              <a:rPr lang="es-MX"/>
              <a:t>III.-Numero telefónico particular</a:t>
            </a:r>
          </a:p>
          <a:p>
            <a:pPr>
              <a:spcBef>
                <a:spcPct val="50000"/>
              </a:spcBef>
            </a:pPr>
            <a:r>
              <a:rPr lang="es-MX"/>
              <a:t>IV.- Dirección de correo electrónico particular</a:t>
            </a:r>
          </a:p>
          <a:p>
            <a:pPr>
              <a:spcBef>
                <a:spcPct val="50000"/>
              </a:spcBef>
            </a:pPr>
            <a:r>
              <a:rPr lang="es-MX"/>
              <a:t>V.-Patrimonio</a:t>
            </a:r>
          </a:p>
          <a:p>
            <a:pPr>
              <a:spcBef>
                <a:spcPct val="50000"/>
              </a:spcBef>
            </a:pPr>
            <a:r>
              <a:rPr lang="es-MX"/>
              <a:t>VI.- Información genética.</a:t>
            </a:r>
            <a:endParaRPr lang="es-ES"/>
          </a:p>
        </p:txBody>
      </p:sp>
      <p:sp>
        <p:nvSpPr>
          <p:cNvPr id="29700" name="Oval 6"/>
          <p:cNvSpPr>
            <a:spLocks noChangeArrowheads="1"/>
          </p:cNvSpPr>
          <p:nvPr/>
        </p:nvSpPr>
        <p:spPr bwMode="auto">
          <a:xfrm>
            <a:off x="250825" y="1700213"/>
            <a:ext cx="8569325" cy="1946275"/>
          </a:xfrm>
          <a:prstGeom prst="ellipse">
            <a:avLst/>
          </a:prstGeom>
          <a:solidFill>
            <a:srgbClr val="918E00">
              <a:alpha val="50195"/>
            </a:srgb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75500"/>
            </a:prst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700" b="1">
                <a:solidFill>
                  <a:schemeClr val="bg1"/>
                </a:solidFill>
              </a:rPr>
              <a:t>Aquella que pudiera propiciar, expresión de discriminación e intolerancia sobre su persona, honor, reputación y dignidad, y otras cuestiones íntimas de similar naturaleza, tales como:</a:t>
            </a:r>
            <a:endParaRPr lang="es-ES" sz="1700" b="1">
              <a:solidFill>
                <a:schemeClr val="bg1"/>
              </a:solidFill>
            </a:endParaRPr>
          </a:p>
          <a:p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29701" name="Text Box 9"/>
          <p:cNvSpPr txBox="1">
            <a:spLocks noChangeArrowheads="1"/>
          </p:cNvSpPr>
          <p:nvPr/>
        </p:nvSpPr>
        <p:spPr bwMode="auto">
          <a:xfrm>
            <a:off x="468313" y="1268413"/>
            <a:ext cx="8461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b="1"/>
              <a:t>Información Confidencial (Art. 63 Reg. de la LTAIP)</a:t>
            </a:r>
            <a:endParaRPr lang="es-E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allAtOnce"/>
      <p:bldP spid="29700" grpId="0" build="allAtOnce" animBg="1"/>
      <p:bldP spid="29701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39552" y="620688"/>
            <a:ext cx="660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+mn-cs"/>
              </a:rPr>
              <a:t>¿Cómo se solicita la información? (Art. 9 LTAIP)</a:t>
            </a:r>
            <a:endParaRPr lang="es-ES" sz="3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53250" name="Picture 3" descr="C:\Archivos de programa\Microsoft Office\MEDIA\CAGCAT10\j028700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1857375"/>
            <a:ext cx="314325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900113" y="2843213"/>
            <a:ext cx="1939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2438" indent="-452438">
              <a:buFont typeface="Wingdings" pitchFamily="2" charset="2"/>
              <a:buChar char="ü"/>
            </a:pPr>
            <a:r>
              <a:rPr lang="es-ES" sz="3200"/>
              <a:t>Verbal</a:t>
            </a:r>
          </a:p>
          <a:p>
            <a:pPr marL="452438" indent="-452438">
              <a:buFont typeface="Wingdings" pitchFamily="2" charset="2"/>
              <a:buChar char="ü"/>
            </a:pPr>
            <a:r>
              <a:rPr lang="es-ES" sz="3200"/>
              <a:t>Escrita</a:t>
            </a: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6300788" y="2924175"/>
            <a:ext cx="25542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3200"/>
              <a:t>Medio </a:t>
            </a:r>
          </a:p>
          <a:p>
            <a:r>
              <a:rPr lang="es-ES" sz="3200"/>
              <a:t>   Electrónico</a:t>
            </a:r>
          </a:p>
        </p:txBody>
      </p:sp>
      <p:pic>
        <p:nvPicPr>
          <p:cNvPr id="53253" name="Picture 7"/>
          <p:cNvPicPr>
            <a:picLocks noChangeAspect="1" noChangeArrowheads="1"/>
          </p:cNvPicPr>
          <p:nvPr/>
        </p:nvPicPr>
        <p:blipFill>
          <a:blip r:embed="rId4" cstate="print"/>
          <a:srcRect l="18750" t="20508" r="20313" b="26756"/>
          <a:stretch>
            <a:fillRect/>
          </a:stretch>
        </p:blipFill>
        <p:spPr bwMode="auto">
          <a:xfrm>
            <a:off x="6000750" y="4857750"/>
            <a:ext cx="278447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Text Box 7"/>
          <p:cNvSpPr txBox="1">
            <a:spLocks noChangeArrowheads="1"/>
          </p:cNvSpPr>
          <p:nvPr/>
        </p:nvSpPr>
        <p:spPr bwMode="auto">
          <a:xfrm rot="-928433">
            <a:off x="4991100" y="4548188"/>
            <a:ext cx="26114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4800">
                <a:latin typeface="Rage Italic"/>
              </a:rPr>
              <a:t>Es gratis!!!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179388" y="6092825"/>
            <a:ext cx="5183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000" b="1">
                <a:latin typeface="Arial" pitchFamily="34" charset="0"/>
                <a:cs typeface="+mn-cs"/>
              </a:rPr>
              <a:t>www.ichitaip.org.mx/infomexchihuahua</a:t>
            </a:r>
            <a:endParaRPr lang="es-ES" sz="2000" b="1"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39" name="Group 39"/>
          <p:cNvGraphicFramePr>
            <a:graphicFrameLocks noGrp="1"/>
          </p:cNvGraphicFramePr>
          <p:nvPr>
            <p:ph type="tbl" idx="4294967295"/>
          </p:nvPr>
        </p:nvGraphicFramePr>
        <p:xfrm>
          <a:off x="539750" y="2420938"/>
          <a:ext cx="8215401" cy="4145280"/>
        </p:xfrm>
        <a:graphic>
          <a:graphicData uri="http://schemas.openxmlformats.org/drawingml/2006/table">
            <a:tbl>
              <a:tblPr/>
              <a:tblGrid>
                <a:gridCol w="4209157"/>
                <a:gridCol w="4006244"/>
              </a:tblGrid>
              <a:tr h="639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Solicitud de Aclaración 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(art. 62 LTAIP)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8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Recurso de Revisión 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(art. 70 LTAIP)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8E00"/>
                    </a:solidFill>
                  </a:tcPr>
                </a:tc>
              </a:tr>
              <a:tr h="3503614"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Procede cuando:</a:t>
                      </a: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 hay respuesta</a:t>
                      </a: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 niega acceso</a:t>
                      </a: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 cumple atributos</a:t>
                      </a: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Inconformidad con el costo, formato o modalidad de entrega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Procede cuando:</a:t>
                      </a: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 hay respuesta</a:t>
                      </a: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  niega el acceso</a:t>
                      </a: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 cumple atributos</a:t>
                      </a: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Inconformidad con la clasificación</a:t>
                      </a: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Tratamiento inadecuado a datos personales</a:t>
                      </a: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 se atiende la solicitud de aclaración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476672"/>
            <a:ext cx="4536504" cy="18722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000" dirty="0" smtClean="0">
                <a:solidFill>
                  <a:schemeClr val="tx1"/>
                </a:solidFill>
              </a:rPr>
              <a:t>¿Qué puede hacer </a:t>
            </a:r>
            <a:br>
              <a:rPr lang="es-ES_tradnl" sz="3000" dirty="0" smtClean="0">
                <a:solidFill>
                  <a:schemeClr val="tx1"/>
                </a:solidFill>
              </a:rPr>
            </a:br>
            <a:r>
              <a:rPr lang="es-ES_tradnl" sz="3000" dirty="0" smtClean="0">
                <a:solidFill>
                  <a:schemeClr val="tx1"/>
                </a:solidFill>
              </a:rPr>
              <a:t>el solicitante si </a:t>
            </a:r>
            <a:br>
              <a:rPr lang="es-ES_tradnl" sz="3000" dirty="0" smtClean="0">
                <a:solidFill>
                  <a:schemeClr val="tx1"/>
                </a:solidFill>
              </a:rPr>
            </a:br>
            <a:r>
              <a:rPr lang="es-ES_tradnl" sz="3000" dirty="0" smtClean="0">
                <a:solidFill>
                  <a:schemeClr val="tx1"/>
                </a:solidFill>
              </a:rPr>
              <a:t>está inconforme?</a:t>
            </a:r>
            <a:endParaRPr lang="es-ES" sz="3000" dirty="0" smtClean="0">
              <a:solidFill>
                <a:schemeClr val="tx1"/>
              </a:solidFill>
            </a:endParaRPr>
          </a:p>
        </p:txBody>
      </p:sp>
      <p:pic>
        <p:nvPicPr>
          <p:cNvPr id="59405" name="Picture 5" descr="http://prepa5.sems.udg.mx/public/files/Categorias/1252955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620713"/>
            <a:ext cx="230505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980728"/>
            <a:ext cx="8686800" cy="11848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VISITA NUESTRO PORTAL DE TRANSPARENCIA </a:t>
            </a:r>
            <a:endParaRPr lang="es-MX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36395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0" descr="flec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908050"/>
            <a:ext cx="62865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68313" y="3141663"/>
            <a:ext cx="77152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s-MX" sz="3200" b="1">
                <a:latin typeface="Calibri" pitchFamily="34" charset="0"/>
              </a:rPr>
              <a:t>Objetivo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s-MX" sz="2400"/>
              <a:t>Que las y los universitarios identifiquen las leyes que protegen los derechos de acceso a la información pública y de protección de datos personales así como las diferentes formas de usar estos derechos. </a:t>
            </a:r>
            <a:endParaRPr lang="es-MX" altLang="ja-JP" sz="2300">
              <a:solidFill>
                <a:srgbClr val="800000"/>
              </a:solidFill>
              <a:latin typeface="Calibri" pitchFamily="34" charset="0"/>
              <a:cs typeface="HGｺﾞｼｯｸ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/>
              <a:t>qué puedes hacer si…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71688" y="1500188"/>
            <a:ext cx="4476750" cy="2998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CuadroTexto"/>
          <p:cNvSpPr txBox="1"/>
          <p:nvPr/>
        </p:nvSpPr>
        <p:spPr>
          <a:xfrm>
            <a:off x="3643313" y="4929188"/>
            <a:ext cx="528637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3200" b="1" dirty="0">
                <a:latin typeface="+mn-lt"/>
                <a:cs typeface="+mn-cs"/>
              </a:rPr>
              <a:t>No encuentras una dirección…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868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dirty="0" smtClean="0"/>
              <a:t>O si deseas conocer </a:t>
            </a:r>
            <a:r>
              <a:rPr lang="es-ES" dirty="0" err="1" smtClean="0"/>
              <a:t>CUáLES</a:t>
            </a:r>
            <a:r>
              <a:rPr lang="es-ES" dirty="0" smtClean="0"/>
              <a:t> SON LAS ATRIBUCIONES DE ALGUNA OFICINA DE TU UNIVERSIDAD…</a:t>
            </a:r>
            <a:endParaRPr lang="es-ES" dirty="0"/>
          </a:p>
        </p:txBody>
      </p:sp>
      <p:pic>
        <p:nvPicPr>
          <p:cNvPr id="37890" name="Picture 2" descr="http://t1.gstatic.com/images?q=tbn:ANd9GcTWCkAGO3-HR3--6qVb0LnTOYAW9l948ASicJgByLXb5XXnqt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17032"/>
            <a:ext cx="4032448" cy="236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http://t3.gstatic.com/images?q=tbn:ANd9GcQfIWhPK78wNAplLHazWQqyVVfmpyjMZwPpSESqBSSHC0BRix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44823"/>
            <a:ext cx="3456384" cy="2446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0825" y="1268413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MX" sz="3200" cap="none" dirty="0" smtClean="0">
                <a:effectLst/>
              </a:rPr>
              <a:t>Si deseas conocer tus derechos como Estudiante Universitario </a:t>
            </a:r>
            <a:endParaRPr lang="es-ES" sz="3200" cap="none" dirty="0" smtClean="0">
              <a:effectLst/>
            </a:endParaRPr>
          </a:p>
        </p:txBody>
      </p:sp>
      <p:pic>
        <p:nvPicPr>
          <p:cNvPr id="36866" name="Picture 2" descr="http://t0.gstatic.com/images?q=tbn:ANd9GcTUmjSVW3Tam47qpsS5OttoLEV0ssPy7xmmUw0Tizgl-ccA7-fW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44824"/>
            <a:ext cx="2232248" cy="149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8" name="Picture 4" descr="http://t0.gstatic.com/images?q=tbn:ANd9GcT307s46IQXXLYqSJrFVUpq1Ns5kOVg80ME09Nf4pYZ9FhnubSah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861048"/>
            <a:ext cx="2164174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1560" y="2996952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Requisitos</a:t>
            </a: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</a:t>
            </a: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becas</a:t>
            </a:r>
            <a:endParaRPr lang="en-US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Intercambio</a:t>
            </a: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estudiantil</a:t>
            </a: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Formas</a:t>
            </a: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 </a:t>
            </a:r>
            <a:r>
              <a:rPr lang="en-US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titulación</a:t>
            </a: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Servicios</a:t>
            </a: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</a:t>
            </a: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universitarios</a:t>
            </a: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s-MX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6870" name="Picture 6" descr="http://t1.gstatic.com/images?q=tbn:ANd9GcSNuIhIgqv7A_uYtzykDWH9wElAbjiEwjyetafMLpcAjtEUX4b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622929"/>
            <a:ext cx="2016224" cy="2902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69215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s-MX" sz="3200" cap="none" smtClean="0">
                <a:effectLst/>
              </a:rPr>
              <a:t>EN TODOS ESTOS CASOS LO MEJOR ES </a:t>
            </a:r>
            <a:r>
              <a:rPr lang="es-MX" sz="4000" cap="none" smtClean="0">
                <a:effectLst/>
              </a:rPr>
              <a:t>PREGUNTAR</a:t>
            </a:r>
            <a:endParaRPr lang="es-ES" sz="4000" cap="none" smtClean="0">
              <a:effectLst/>
            </a:endParaRPr>
          </a:p>
        </p:txBody>
      </p:sp>
      <p:pic>
        <p:nvPicPr>
          <p:cNvPr id="73733" name="Picture 5" descr="ANd9GcQxt7-IWlpw-hpVkNuFVd5ti8GYhJqgzE1JuB2EwuQMYqjUG1nZbxZgdB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700213"/>
            <a:ext cx="3457575" cy="3095625"/>
          </a:xfrm>
          <a:prstGeom prst="rect">
            <a:avLst/>
          </a:prstGeom>
          <a:noFill/>
        </p:spPr>
      </p:pic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1331913" y="5084763"/>
            <a:ext cx="63357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b="1" dirty="0"/>
              <a:t>PARA ESTO  Y MUCHAS COSAS </a:t>
            </a:r>
            <a:r>
              <a:rPr lang="es-MX" sz="2400" b="1" dirty="0" smtClean="0"/>
              <a:t>MÁS, </a:t>
            </a:r>
            <a:r>
              <a:rPr lang="es-MX" sz="2400" b="1" dirty="0"/>
              <a:t>SIRVE EL DERECHO DE ACCESO A LA INFORMACION…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92138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MX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lang="es-MX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¿QUÉ ES EL ACCESO A LA INFORMACIÓN? </a:t>
            </a:r>
            <a:endParaRPr lang="es-MX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askerville Old Face" pitchFamily="18" charset="0"/>
              <a:cs typeface="+mn-cs"/>
            </a:endParaRPr>
          </a:p>
        </p:txBody>
      </p:sp>
      <p:pic>
        <p:nvPicPr>
          <p:cNvPr id="24578" name="Picture 3" descr="http://www.ciriac.org.mx/imgs_ciriac/lu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113" y="2428875"/>
            <a:ext cx="25765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3" y="1285875"/>
            <a:ext cx="5643562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s-MX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El acceso a la información es un derecho fundamental del ser humano.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s-MX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s-MX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Como cualquier otro, es muy importante para la realización de los fines de la sociedad y del ciudadano.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s-MX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s-MX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Toda autoridad, entidad, órgano u  organismo, de cualquier nivel de gobierno, tiene la obligación de hacer pública la información que posea, con las excepciones que la ley impone al ejercicio de este derecho.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7166"/>
            <a:ext cx="8077200" cy="114300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500" dirty="0" smtClean="0"/>
              <a:t>2005 y 2007: </a:t>
            </a:r>
            <a:br>
              <a:rPr lang="es-ES" sz="3500" dirty="0" smtClean="0"/>
            </a:br>
            <a:r>
              <a:rPr lang="es-ES" sz="3500" dirty="0" smtClean="0"/>
              <a:t>Nuevos derechos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628775"/>
            <a:ext cx="8077200" cy="7143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dirty="0" smtClean="0"/>
              <a:t>Reforma Art. 4 Constitucional.</a:t>
            </a:r>
          </a:p>
        </p:txBody>
      </p:sp>
      <p:pic>
        <p:nvPicPr>
          <p:cNvPr id="25603" name="Picture 4" descr="l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565400"/>
            <a:ext cx="324008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685800" y="5214938"/>
            <a:ext cx="3814763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s-ES" sz="3000">
                <a:latin typeface="Calibri" pitchFamily="34" charset="0"/>
              </a:rPr>
              <a:t>Ley de Transparencia y Acceso a la Información Pública.</a:t>
            </a: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357188" y="3284538"/>
            <a:ext cx="25590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2222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s-ES" sz="3000">
                <a:latin typeface="Calibri" pitchFamily="34" charset="0"/>
              </a:rPr>
              <a:t>Acceso a la Información Pública</a:t>
            </a:r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6227763" y="3284538"/>
            <a:ext cx="28082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2222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s-ES" sz="3000">
                <a:latin typeface="Calibri" pitchFamily="34" charset="0"/>
              </a:rPr>
              <a:t>Protección de Datos Personales</a:t>
            </a:r>
          </a:p>
        </p:txBody>
      </p:sp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5143500" y="4786313"/>
            <a:ext cx="3714750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s-ES" sz="300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s-ES" sz="3000">
                <a:latin typeface="Calibri" pitchFamily="34" charset="0"/>
              </a:rPr>
              <a:t>Instituto Aut</a:t>
            </a:r>
            <a:r>
              <a:rPr lang="es-ES" altLang="ja-JP" sz="3000">
                <a:latin typeface="Calibri" pitchFamily="34" charset="0"/>
                <a:cs typeface="MS PGothic" pitchFamily="34" charset="-128"/>
              </a:rPr>
              <a:t>ónomo Garante de los Derechos</a:t>
            </a:r>
            <a:r>
              <a:rPr lang="es-ES" sz="300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B274782F1D78F49BA9D1788C2CE469C" ma:contentTypeVersion="1" ma:contentTypeDescription="Crear nuevo documento." ma:contentTypeScope="" ma:versionID="52274be4f41b58422e752136d57d8f3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08F09FD-3022-4DAF-9319-08DEBE135652}"/>
</file>

<file path=customXml/itemProps2.xml><?xml version="1.0" encoding="utf-8"?>
<ds:datastoreItem xmlns:ds="http://schemas.openxmlformats.org/officeDocument/2006/customXml" ds:itemID="{A6719153-5DD2-42B9-81BB-715F449AD3F4}"/>
</file>

<file path=customXml/itemProps3.xml><?xml version="1.0" encoding="utf-8"?>
<ds:datastoreItem xmlns:ds="http://schemas.openxmlformats.org/officeDocument/2006/customXml" ds:itemID="{C092DEF9-8237-43F2-A537-EE1650DC39C1}"/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1815</TotalTime>
  <Words>924</Words>
  <Application>Microsoft Office PowerPoint</Application>
  <PresentationFormat>On-screen Show (4:3)</PresentationFormat>
  <Paragraphs>124</Paragraphs>
  <Slides>23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Trek</vt:lpstr>
      <vt:lpstr>    </vt:lpstr>
      <vt:lpstr>Universidad Autónoma de  Ciudad Juárez  </vt:lpstr>
      <vt:lpstr>Slide 3</vt:lpstr>
      <vt:lpstr>qué puedes hacer si…</vt:lpstr>
      <vt:lpstr>O si deseas conocer CUáLES SON LAS ATRIBUCIONES DE ALGUNA OFICINA DE TU UNIVERSIDAD…</vt:lpstr>
      <vt:lpstr>Si deseas conocer tus derechos como Estudiante Universitario </vt:lpstr>
      <vt:lpstr>EN TODOS ESTOS CASOS LO MEJOR ES PREGUNTAR</vt:lpstr>
      <vt:lpstr>Slide 8</vt:lpstr>
      <vt:lpstr>2005 y 2007:  Nuevos derechos</vt:lpstr>
      <vt:lpstr>Slide 10</vt:lpstr>
      <vt:lpstr>EN EL ESTADO DE CHIHUAHUA, La   LTAIP busca lograr:</vt:lpstr>
      <vt:lpstr>Slide 12</vt:lpstr>
      <vt:lpstr>Slide 13</vt:lpstr>
      <vt:lpstr>¿quiere decir que SE DEBE PERMITIR EL ACCESO A TODA LA INFORMACIÓN QUE POSEA LA UACJ?</vt:lpstr>
      <vt:lpstr>TIPOS DE INFORMACIÓN  </vt:lpstr>
      <vt:lpstr>Slide 16</vt:lpstr>
      <vt:lpstr>Slide 17</vt:lpstr>
      <vt:lpstr>Slide 18</vt:lpstr>
      <vt:lpstr>Slide 19</vt:lpstr>
      <vt:lpstr>Slide 20</vt:lpstr>
      <vt:lpstr>Slide 21</vt:lpstr>
      <vt:lpstr>¿Qué puede hacer  el solicitante si  está inconforme?</vt:lpstr>
      <vt:lpstr>VISITA NUESTRO PORTAL DE TRANSPARENCIA </vt:lpstr>
    </vt:vector>
  </TitlesOfParts>
  <Company>UACJ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Autónoma de  Ciudad Juárez</dc:title>
  <dc:creator>UACJ</dc:creator>
  <cp:lastModifiedBy>omar.rodriguez</cp:lastModifiedBy>
  <cp:revision>172</cp:revision>
  <dcterms:created xsi:type="dcterms:W3CDTF">2009-08-26T16:22:29Z</dcterms:created>
  <dcterms:modified xsi:type="dcterms:W3CDTF">2012-10-10T16:39:11Z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0x010100EB274782F1D78F49BA9D1788C2CE469C</vt:lpwstr>
  </property>
</Properties>
</file>