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E1B8-7FF4-96E6-39D2-433D0B082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AE651-B189-5121-A7E2-97E43E692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198E-87A4-E5B2-FDEB-53B51C20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88CAB-E22E-18CC-40B5-CF369893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7F12A-4E0A-F9C7-CF6B-9F3282BF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70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261E-9504-05A8-1F15-F50DECCB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ECD55-BBAB-7BE6-30E0-CF111A2C4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9EA08-1BCE-C841-A4D6-3D42D351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7A3B8-0FB5-2337-E6F8-743F04F3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00DB4-7372-798E-CBB7-F04AF977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7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ABE0D-F14A-F621-7A54-0E2A6B8DA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FC9EC-D9FF-9F70-0FC6-727AEE00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0FDCA-A457-01A0-386D-C7DE19CD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84779-A963-7C8E-9807-CA4D3830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9881-0500-FA7D-F105-4A77680E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09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123F-5BC4-CB93-E910-15824D33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170E-3CEC-9014-571F-0DEFE1B96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B6A5-E109-99CE-4ADC-1ACD6AD3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653A7-3A10-B346-A75C-15EFFF1D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39BF-40FB-2D62-F5ED-C01B9DF2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85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1931-E263-BF33-A82F-2F25C8C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A5C30-AC17-AA13-55AA-9E7CD91B3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605F4-86CE-B41D-4F28-5A2CBCDA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19F98-D79B-C43C-AEF3-62270199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DC10C-244E-547C-1B16-8CA254F3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12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5A57-F899-B517-F1F8-E3592157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861D-C950-B4AC-E4E7-026DCF8BA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C9AED-D348-6414-1DEC-8D045F395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E9869-9D97-ABF0-7878-0AA54902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0F49A-E8D9-444F-BD9F-5E2AA747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95BF9-0577-5FA3-A5B0-EB08E876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32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099A-B3E8-784A-93E3-03B42247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038B-9449-D35F-C788-99D13005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A94A9-FB56-39C7-BB9F-ADEF3C3C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F4FA0-D313-F61F-77D3-AAB309FC7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321C1-6002-3C47-4927-B0B63443B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195E2-C4E9-399C-EAC5-D8AF5309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71A7A-4627-6AFB-6E67-F0DFC779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F498B4-7EEE-9D7D-022E-FAE9FD4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9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2BAE3-0CAC-5486-5ED2-D1AEE7D6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D2F20-F584-9054-0845-5B92132D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5CC4D-A32D-009C-6A0E-AACE8C09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B3968-DFA8-6C01-D335-45C253AF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156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9A601-7D27-493D-D0F5-6949FC78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C80EC-0CA6-F11A-B061-DB0CF6BA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21429-F5AA-A0CB-8C96-F53B18D0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42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D8D4-B4FD-F61E-CDA8-AE3C6714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6F0B-4B7C-25FB-9C03-63D621BB6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CFBC2-EC12-4F4F-08AD-BF7385998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9FF3-5FFF-6191-36DA-8F23B2AC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C2E05-5CDC-895E-55F5-B3926760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066E1-B09D-256C-E192-0281A271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77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E073-D870-5EAB-DD02-B40BAEC8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EFE15-7339-18F5-794A-8E333BAE0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C1F46-AF52-F67C-7F16-ADA15711F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BC435-60B6-8D9C-9C6E-350034A22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0A8A-A8A7-D62D-52B5-30972BA9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BAC2A-6522-49DD-DAFE-02651D6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78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F526A-415B-B054-8856-E0F3C0D2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44A4E-86D3-3C1A-9627-497536441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C0620-B400-46B3-3397-AB8F69B9E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51DFB-55AC-4472-9DA9-EB2726B84338}" type="datetimeFigureOut">
              <a:rPr lang="es-MX" smtClean="0"/>
              <a:t>07/01/2025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8DFC-EA62-E695-857B-133A7540E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A013-18E3-2B0D-35EE-0EE6D5B25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A73778-2F19-43E9-B759-C931BCA3903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12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86194-E36A-53F1-59F2-D70210770B2B}"/>
              </a:ext>
            </a:extLst>
          </p:cNvPr>
          <p:cNvSpPr txBox="1"/>
          <p:nvPr/>
        </p:nvSpPr>
        <p:spPr>
          <a:xfrm>
            <a:off x="526211" y="422694"/>
            <a:ext cx="308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Estadística Institucional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22808-C1CA-3002-5258-14974A738C9A}"/>
              </a:ext>
            </a:extLst>
          </p:cNvPr>
          <p:cNvSpPr txBox="1"/>
          <p:nvPr/>
        </p:nvSpPr>
        <p:spPr>
          <a:xfrm>
            <a:off x="612474" y="1086928"/>
            <a:ext cx="372661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Indicadores de trayectoria 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FFFF00"/>
                </a:highlight>
              </a:rPr>
              <a:t>Matrícula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FFFF00"/>
                </a:highlight>
              </a:rPr>
              <a:t>Aprobación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FFFF00"/>
                </a:highlight>
              </a:rPr>
              <a:t>Retención del 1ro al 2do año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FFFF00"/>
                </a:highlight>
              </a:rPr>
              <a:t>Egreso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FFFF00"/>
                </a:highlight>
              </a:rPr>
              <a:t>Titulación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FFFF00"/>
                </a:highlight>
              </a:rPr>
              <a:t>Eficiencia Terminal por cohorte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FFFF00"/>
                </a:highlight>
              </a:rPr>
              <a:t>Series históricas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00FFFF"/>
                </a:highlight>
              </a:rPr>
              <a:t>Numeralia por PE</a:t>
            </a:r>
          </a:p>
          <a:p>
            <a:pPr algn="just"/>
            <a:r>
              <a:rPr lang="es-MX" sz="1100" dirty="0"/>
              <a:t>Fichas informativas con indicadores de trayectoria escolar, resultados del examen admisión y egreso y seguimiento de egresados por Programa Educativo.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55F4-8979-A93C-6EBA-8A39B30F256A}"/>
              </a:ext>
            </a:extLst>
          </p:cNvPr>
          <p:cNvSpPr txBox="1"/>
          <p:nvPr/>
        </p:nvSpPr>
        <p:spPr>
          <a:xfrm>
            <a:off x="5069457" y="1086928"/>
            <a:ext cx="2889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highlight>
                  <a:srgbClr val="00FFFF"/>
                </a:highlight>
              </a:rPr>
              <a:t>Seguimiento de Egresados</a:t>
            </a:r>
          </a:p>
          <a:p>
            <a:pPr algn="ctr"/>
            <a:endParaRPr lang="es-MX" dirty="0"/>
          </a:p>
          <a:p>
            <a:pPr algn="just"/>
            <a:r>
              <a:rPr lang="es-MX" dirty="0"/>
              <a:t>Reportes por PE con los resultados del Padrón de Egreso, Seguimiento de egresados a 2 años, Seguimiento de egresados a 5 años y Empleadores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B8024-9EA1-4A45-2DDA-A9BEB1CD60FB}"/>
              </a:ext>
            </a:extLst>
          </p:cNvPr>
          <p:cNvSpPr txBox="1"/>
          <p:nvPr/>
        </p:nvSpPr>
        <p:spPr>
          <a:xfrm>
            <a:off x="8246853" y="1086928"/>
            <a:ext cx="32521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Indicadores Institucionales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Seguimiento al PIDE 2024-2030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00FF00"/>
                </a:highlight>
              </a:rPr>
              <a:t>Anuario Estadístico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00FF00"/>
                </a:highlight>
              </a:rPr>
              <a:t>Encuesta de Población 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C0C0C0"/>
                </a:highlight>
              </a:rPr>
              <a:t>Identificación de oferta académica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ighlight>
                  <a:srgbClr val="C0C0C0"/>
                </a:highlight>
              </a:rPr>
              <a:t>Estudios de Pertinencia y Factibilidad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0C0E1-2AC4-DFAC-5817-61AB3D9E4401}"/>
              </a:ext>
            </a:extLst>
          </p:cNvPr>
          <p:cNvSpPr txBox="1"/>
          <p:nvPr/>
        </p:nvSpPr>
        <p:spPr>
          <a:xfrm>
            <a:off x="698739" y="4893344"/>
            <a:ext cx="6668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ighlight>
                  <a:srgbClr val="FFFF00"/>
                </a:highlight>
              </a:rPr>
              <a:t>Liga de Reporte TABLEAU</a:t>
            </a:r>
          </a:p>
          <a:p>
            <a:r>
              <a:rPr lang="es-MX" dirty="0">
                <a:highlight>
                  <a:srgbClr val="00FFFF"/>
                </a:highlight>
              </a:rPr>
              <a:t>Página con visor PDF y filtros</a:t>
            </a:r>
          </a:p>
          <a:p>
            <a:r>
              <a:rPr lang="es-MX" dirty="0">
                <a:highlight>
                  <a:srgbClr val="C0C0C0"/>
                </a:highlight>
              </a:rPr>
              <a:t>Página con visor PDF y filtros pero con candado de usuario UACJ</a:t>
            </a:r>
          </a:p>
          <a:p>
            <a:r>
              <a:rPr lang="es-MX" dirty="0">
                <a:highlight>
                  <a:srgbClr val="00FF00"/>
                </a:highlight>
              </a:rPr>
              <a:t>Página con los años disponibles y archivos PDF</a:t>
            </a:r>
          </a:p>
          <a:p>
            <a:endParaRPr lang="es-MX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83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4D9B0-63E4-5F79-327F-6E0FEAB3BE15}"/>
              </a:ext>
            </a:extLst>
          </p:cNvPr>
          <p:cNvSpPr txBox="1"/>
          <p:nvPr/>
        </p:nvSpPr>
        <p:spPr>
          <a:xfrm>
            <a:off x="447675" y="35242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Seguimiento de Egresados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C696C-EE08-1BCB-222A-D9A8717AF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74" y="3256518"/>
            <a:ext cx="4618226" cy="3493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99A87-B5BC-AD06-FD50-7F0A3A26834E}"/>
              </a:ext>
            </a:extLst>
          </p:cNvPr>
          <p:cNvSpPr txBox="1"/>
          <p:nvPr/>
        </p:nvSpPr>
        <p:spPr>
          <a:xfrm>
            <a:off x="1790700" y="27802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Mostrar archivo sin cambiar de pestaña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8CD855-CBB1-7A34-A5AA-BBBDF0A23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561288"/>
              </p:ext>
            </p:extLst>
          </p:nvPr>
        </p:nvGraphicFramePr>
        <p:xfrm>
          <a:off x="233363" y="793750"/>
          <a:ext cx="103727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372782" imgH="1914423" progId="Excel.Sheet.12">
                  <p:embed/>
                </p:oleObj>
              </mc:Choice>
              <mc:Fallback>
                <p:oleObj name="Worksheet" r:id="rId3" imgW="10372782" imgH="19144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63" y="793750"/>
                        <a:ext cx="1037272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19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2ED45-AFBA-E139-59AA-0C605A3CC9D4}"/>
              </a:ext>
            </a:extLst>
          </p:cNvPr>
          <p:cNvSpPr txBox="1"/>
          <p:nvPr/>
        </p:nvSpPr>
        <p:spPr>
          <a:xfrm>
            <a:off x="243695" y="231332"/>
            <a:ext cx="11738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Matrícula , Aprobación, Retención del 1ro al 2do año, Egreso, Titulación y Eficiencia Terminal por cohorte. </a:t>
            </a:r>
            <a:r>
              <a:rPr lang="es-MX" dirty="0">
                <a:highlight>
                  <a:srgbClr val="FFFF00"/>
                </a:highlight>
              </a:rPr>
              <a:t>Liga de </a:t>
            </a:r>
            <a:r>
              <a:rPr lang="es-MX" dirty="0" err="1">
                <a:highlight>
                  <a:srgbClr val="FFFF00"/>
                </a:highlight>
              </a:rPr>
              <a:t>Tableau</a:t>
            </a:r>
            <a:endParaRPr lang="es-MX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209B1-70FA-7909-11F9-29FA819E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51" t="9584" r="18273" b="37638"/>
          <a:stretch/>
        </p:blipFill>
        <p:spPr>
          <a:xfrm>
            <a:off x="685800" y="2524125"/>
            <a:ext cx="3238500" cy="2734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5D94D-9263-A939-4EC1-637F7E3F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52" t="9443" r="21169" b="38751"/>
          <a:stretch/>
        </p:blipFill>
        <p:spPr>
          <a:xfrm>
            <a:off x="4052887" y="704850"/>
            <a:ext cx="4086225" cy="3552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8F1C0-FADB-F4A5-962B-959352C6F7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824" t="9168" r="20409" b="37916"/>
          <a:stretch/>
        </p:blipFill>
        <p:spPr>
          <a:xfrm>
            <a:off x="7996238" y="2524125"/>
            <a:ext cx="4195762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0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28763-F1D7-A878-4314-21698FB61825}"/>
              </a:ext>
            </a:extLst>
          </p:cNvPr>
          <p:cNvSpPr txBox="1"/>
          <p:nvPr/>
        </p:nvSpPr>
        <p:spPr>
          <a:xfrm>
            <a:off x="286828" y="24186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Anuario Estadístico y Encuesta de Población Escolar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C0F8E-DC40-DFA6-01DB-DE3532A79E4A}"/>
              </a:ext>
            </a:extLst>
          </p:cNvPr>
          <p:cNvSpPr txBox="1"/>
          <p:nvPr/>
        </p:nvSpPr>
        <p:spPr>
          <a:xfrm>
            <a:off x="517585" y="983411"/>
            <a:ext cx="1017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Anuario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4A888C-34E2-D236-BB13-B6D83196A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58217"/>
              </p:ext>
            </p:extLst>
          </p:nvPr>
        </p:nvGraphicFramePr>
        <p:xfrm>
          <a:off x="517585" y="1461346"/>
          <a:ext cx="114903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84">
                  <a:extLst>
                    <a:ext uri="{9D8B030D-6E8A-4147-A177-3AD203B41FA5}">
                      <a16:colId xmlns:a16="http://schemas.microsoft.com/office/drawing/2014/main" val="1202931414"/>
                    </a:ext>
                  </a:extLst>
                </a:gridCol>
                <a:gridCol w="1641484">
                  <a:extLst>
                    <a:ext uri="{9D8B030D-6E8A-4147-A177-3AD203B41FA5}">
                      <a16:colId xmlns:a16="http://schemas.microsoft.com/office/drawing/2014/main" val="4116755903"/>
                    </a:ext>
                  </a:extLst>
                </a:gridCol>
                <a:gridCol w="1641484">
                  <a:extLst>
                    <a:ext uri="{9D8B030D-6E8A-4147-A177-3AD203B41FA5}">
                      <a16:colId xmlns:a16="http://schemas.microsoft.com/office/drawing/2014/main" val="989242834"/>
                    </a:ext>
                  </a:extLst>
                </a:gridCol>
                <a:gridCol w="1641484">
                  <a:extLst>
                    <a:ext uri="{9D8B030D-6E8A-4147-A177-3AD203B41FA5}">
                      <a16:colId xmlns:a16="http://schemas.microsoft.com/office/drawing/2014/main" val="387216715"/>
                    </a:ext>
                  </a:extLst>
                </a:gridCol>
                <a:gridCol w="1641484">
                  <a:extLst>
                    <a:ext uri="{9D8B030D-6E8A-4147-A177-3AD203B41FA5}">
                      <a16:colId xmlns:a16="http://schemas.microsoft.com/office/drawing/2014/main" val="1829573733"/>
                    </a:ext>
                  </a:extLst>
                </a:gridCol>
                <a:gridCol w="1641484">
                  <a:extLst>
                    <a:ext uri="{9D8B030D-6E8A-4147-A177-3AD203B41FA5}">
                      <a16:colId xmlns:a16="http://schemas.microsoft.com/office/drawing/2014/main" val="2757626326"/>
                    </a:ext>
                  </a:extLst>
                </a:gridCol>
                <a:gridCol w="1641484">
                  <a:extLst>
                    <a:ext uri="{9D8B030D-6E8A-4147-A177-3AD203B41FA5}">
                      <a16:colId xmlns:a16="http://schemas.microsoft.com/office/drawing/2014/main" val="3952923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93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7595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9885B24-2F73-0DE7-486B-6A4D2F6C3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37" t="34203" r="58173" b="59109"/>
          <a:stretch/>
        </p:blipFill>
        <p:spPr>
          <a:xfrm>
            <a:off x="8436633" y="1832186"/>
            <a:ext cx="1222075" cy="1488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8F8288-D8D2-9A08-61EE-BAAECF71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88" t="34175" r="41013" b="59137"/>
          <a:stretch/>
        </p:blipFill>
        <p:spPr>
          <a:xfrm>
            <a:off x="6810556" y="1832186"/>
            <a:ext cx="1147314" cy="1488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E5CCB7-8692-C0F9-978F-F432C80912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867" t="33973" r="23534" b="59339"/>
          <a:stretch/>
        </p:blipFill>
        <p:spPr>
          <a:xfrm>
            <a:off x="5184479" y="1832185"/>
            <a:ext cx="1147314" cy="1488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4962D-D4EE-2921-B12D-25C0A5A5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531" t="34077" r="5950" b="59235"/>
          <a:stretch/>
        </p:blipFill>
        <p:spPr>
          <a:xfrm>
            <a:off x="3640347" y="1832186"/>
            <a:ext cx="1138688" cy="1488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5DD5D7-318F-9EEA-62E9-38907935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531" t="34077" r="5950" b="59235"/>
          <a:stretch/>
        </p:blipFill>
        <p:spPr>
          <a:xfrm>
            <a:off x="1963948" y="1832185"/>
            <a:ext cx="1138688" cy="1488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D4FAF9-0E61-34C9-FE72-ABB5D74B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531" t="34077" r="5950" b="59235"/>
          <a:stretch/>
        </p:blipFill>
        <p:spPr>
          <a:xfrm>
            <a:off x="359432" y="1832185"/>
            <a:ext cx="1138688" cy="1488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585C93-142F-D36F-F196-23955EE3E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88" t="34175" r="41013" b="59137"/>
          <a:stretch/>
        </p:blipFill>
        <p:spPr>
          <a:xfrm>
            <a:off x="10222302" y="1832185"/>
            <a:ext cx="1147314" cy="14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9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16074</TotalTime>
  <Words>174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Aurora Citlalli Martinez Romero</dc:creator>
  <cp:lastModifiedBy>Aurora Citlalli Martinez Romero</cp:lastModifiedBy>
  <cp:revision>8</cp:revision>
  <dcterms:created xsi:type="dcterms:W3CDTF">2024-11-08T16:36:33Z</dcterms:created>
  <dcterms:modified xsi:type="dcterms:W3CDTF">2025-01-08T18:03:03Z</dcterms:modified>
</cp:coreProperties>
</file>