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72" r:id="rId4"/>
    <p:sldId id="284" r:id="rId5"/>
    <p:sldId id="276" r:id="rId6"/>
    <p:sldId id="288" r:id="rId7"/>
    <p:sldId id="280" r:id="rId8"/>
    <p:sldId id="281" r:id="rId9"/>
    <p:sldId id="282" r:id="rId10"/>
    <p:sldId id="285" r:id="rId11"/>
    <p:sldId id="279" r:id="rId12"/>
    <p:sldId id="273" r:id="rId13"/>
    <p:sldId id="274" r:id="rId14"/>
    <p:sldId id="286" r:id="rId15"/>
    <p:sldId id="287" r:id="rId16"/>
    <p:sldId id="275" r:id="rId17"/>
    <p:sldId id="283" r:id="rId18"/>
    <p:sldId id="265" r:id="rId19"/>
    <p:sldId id="266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" y="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t" anchorCtr="0" compatLnSpc="1"/>
          <a:lstStyle/>
          <a:p>
            <a:pPr marL="0" marR="0" lvl="0" indent="0" algn="l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970928" y="0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t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E3409D1-8017-444E-B6AB-0C783F3EF644}" type="datetime1">
              <a:rPr lang="es-MX" sz="12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26/06/2014</a:t>
            </a:fld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l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661E98-2601-4F15-8A68-303F387874F6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234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t" anchorCtr="0" compatLnSpc="1"/>
          <a:lstStyle>
            <a:lvl1pPr marL="0" marR="0" lvl="0" indent="0" algn="l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MX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s-MX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970928" y="0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t" anchorCtr="0" compatLnSpc="1"/>
          <a:lstStyle>
            <a:lvl1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MX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455CE61-72C6-445F-8AC7-5F199B1E745B}" type="datetime1">
              <a:rPr lang="es-MX"/>
              <a:pPr lvl="0"/>
              <a:t>26/06/2014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3" y="698501"/>
            <a:ext cx="4648196" cy="348614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701033" y="4415783"/>
            <a:ext cx="5608326" cy="41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>
            <a:lvl1pPr marL="0" marR="0" lvl="0" indent="0" algn="l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MX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s-MX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>
            <a:lvl1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MX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C938BD2-D65D-43B2-8C63-5E7C1C89AF61}" type="slidenum">
              <a:rPr/>
              <a:pPr lvl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607541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6F84BD7-8D59-40C1-91F0-CB98A31D455C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EDE7D1-C191-4881-BFB8-DB6AD775B562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EDE7D1-C191-4881-BFB8-DB6AD775B562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EDE7D1-C191-4881-BFB8-DB6AD775B562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EDE7D1-C191-4881-BFB8-DB6AD775B562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16</a:t>
            </a:fld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EDE7D1-C191-4881-BFB8-DB6AD775B562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17</a:t>
            </a:fld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CA5281E-AF9A-4B36-917A-74C278812C0C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18</a:t>
            </a:fld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B69595-8144-47B3-8252-346E3B2B7038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19</a:t>
            </a:fld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D4BB3EE-DA5E-47E9-8F05-A5B3594BD7E5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526A5A1-A5F7-4546-B279-86075D97E8BE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526A5A1-A5F7-4546-B279-86075D97E8BE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EDE7D1-C191-4881-BFB8-DB6AD775B562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EDE7D1-C191-4881-BFB8-DB6AD775B562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EDE7D1-C191-4881-BFB8-DB6AD775B562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EDE7D1-C191-4881-BFB8-DB6AD775B562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526A5A1-A5F7-4546-B279-86075D97E8BE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lang="es-MX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media/image8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media/image7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3" name="Rectangle 9"/>
          <p:cNvSpPr/>
          <p:nvPr/>
        </p:nvSpPr>
        <p:spPr>
          <a:xfrm>
            <a:off x="-9144" y="6053327"/>
            <a:ext cx="2249424" cy="713232"/>
          </a:xfrm>
          <a:prstGeom prst="rect">
            <a:avLst/>
          </a:prstGeom>
          <a:solidFill>
            <a:srgbClr val="CCAF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4" name="Rectangle 10"/>
          <p:cNvSpPr/>
          <p:nvPr/>
        </p:nvSpPr>
        <p:spPr>
          <a:xfrm>
            <a:off x="2359152" y="6044183"/>
            <a:ext cx="6784848" cy="713232"/>
          </a:xfrm>
          <a:prstGeom prst="rect">
            <a:avLst/>
          </a:prstGeom>
          <a:solidFill>
            <a:srgbClr val="6EA0B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5" name="Title 7"/>
          <p:cNvSpPr txBox="1">
            <a:spLocks noGrp="1"/>
          </p:cNvSpPr>
          <p:nvPr>
            <p:ph type="ctrTitle"/>
          </p:nvPr>
        </p:nvSpPr>
        <p:spPr>
          <a:xfrm>
            <a:off x="2362196" y="4038603"/>
            <a:ext cx="6476996" cy="1828800"/>
          </a:xfrm>
        </p:spPr>
        <p:txBody>
          <a:bodyPr anchor="b"/>
          <a:lstStyle>
            <a:lvl1pPr>
              <a:defRPr cap="all">
                <a:solidFill>
                  <a:srgbClr val="D4D2D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Subtitle 8"/>
          <p:cNvSpPr txBox="1">
            <a:spLocks noGrp="1"/>
          </p:cNvSpPr>
          <p:nvPr>
            <p:ph type="subTitle" idx="1"/>
          </p:nvPr>
        </p:nvSpPr>
        <p:spPr>
          <a:xfrm>
            <a:off x="2362196" y="6050036"/>
            <a:ext cx="6705596" cy="685800"/>
          </a:xfrm>
        </p:spPr>
        <p:txBody>
          <a:bodyPr anchor="ctr"/>
          <a:lstStyle>
            <a:lvl1pPr marL="0" indent="0">
              <a:buNone/>
              <a:defRPr sz="2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 txBox="1">
            <a:spLocks noGrp="1"/>
          </p:cNvSpPr>
          <p:nvPr>
            <p:ph type="dt" sz="half" idx="7"/>
          </p:nvPr>
        </p:nvSpPr>
        <p:spPr>
          <a:xfrm>
            <a:off x="76196" y="6068699"/>
            <a:ext cx="2057400" cy="685800"/>
          </a:xfrm>
        </p:spPr>
        <p:txBody>
          <a:bodyPr anchorCtr="1"/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lvl="0"/>
            <a:fld id="{681B1528-90A2-4FA9-A83E-537A8E6F7E77}" type="datetime1">
              <a:rPr lang="es-MX"/>
              <a:pPr lvl="0"/>
              <a:t>26/06/2014</a:t>
            </a:fld>
            <a:endParaRPr lang="es-MX"/>
          </a:p>
        </p:txBody>
      </p:sp>
      <p:sp>
        <p:nvSpPr>
          <p:cNvPr id="8" name="Footer Placeholder 16"/>
          <p:cNvSpPr txBox="1">
            <a:spLocks noGrp="1"/>
          </p:cNvSpPr>
          <p:nvPr>
            <p:ph type="ftr" sz="quarter" idx="9"/>
          </p:nvPr>
        </p:nvSpPr>
        <p:spPr>
          <a:xfrm>
            <a:off x="2085389" y="236536"/>
            <a:ext cx="5867403" cy="365129"/>
          </a:xfrm>
        </p:spPr>
        <p:txBody>
          <a:bodyPr/>
          <a:lstStyle>
            <a:lvl1pPr>
              <a:defRPr>
                <a:solidFill>
                  <a:srgbClr val="D4D2D0"/>
                </a:solidFill>
              </a:defRPr>
            </a:lvl1pPr>
          </a:lstStyle>
          <a:p>
            <a:pPr lvl="0"/>
            <a:endParaRPr lang="es-MX"/>
          </a:p>
        </p:txBody>
      </p:sp>
      <p:sp>
        <p:nvSpPr>
          <p:cNvPr id="9" name="Slide Number Placeholder 28"/>
          <p:cNvSpPr txBox="1">
            <a:spLocks noGrp="1"/>
          </p:cNvSpPr>
          <p:nvPr>
            <p:ph type="sldNum" sz="quarter" idx="8"/>
          </p:nvPr>
        </p:nvSpPr>
        <p:spPr>
          <a:xfrm>
            <a:off x="8001000" y="228600"/>
            <a:ext cx="838203" cy="381003"/>
          </a:xfrm>
        </p:spPr>
        <p:txBody>
          <a:bodyPr/>
          <a:lstStyle>
            <a:lvl1pPr>
              <a:defRPr>
                <a:solidFill>
                  <a:srgbClr val="D4D2D0"/>
                </a:solidFill>
              </a:defRPr>
            </a:lvl1pPr>
          </a:lstStyle>
          <a:p>
            <a:pPr lvl="0"/>
            <a:fld id="{65326430-202D-44AF-A50C-69113B0CCE70}" type="slidenum">
              <a:rPr/>
              <a:pPr lvl="0"/>
              <a:t>‹#›</a:t>
            </a:fld>
            <a:endParaRPr lang="es-MX"/>
          </a:p>
        </p:txBody>
      </p:sp>
    </p:spTree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CF2426-1092-48A6-BAFA-13899CF72FA0}" type="datetime1">
              <a:rPr lang="es-MX"/>
              <a:pPr lvl="0"/>
              <a:t>26/06/2014</a:t>
            </a:fld>
            <a:endParaRPr lang="es-MX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9DEDF2-9959-412A-A277-62B3B47F2570}" type="slidenum">
              <a:rPr/>
              <a:pPr lvl="0"/>
              <a:t>‹#›</a:t>
            </a:fld>
            <a:endParaRPr lang="es-MX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553203" y="609603"/>
            <a:ext cx="2057400" cy="5516566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609603"/>
            <a:ext cx="5562596" cy="551656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6553203" y="6248406"/>
            <a:ext cx="220980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B5ADC527-A1FB-4259-9C23-C46D36358690}" type="datetime1">
              <a:rPr lang="es-MX"/>
              <a:pPr lvl="0"/>
              <a:t>26/06/2014</a:t>
            </a:fld>
            <a:endParaRPr lang="es-MX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457200" y="6248204"/>
            <a:ext cx="5573487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  <p:sp>
        <p:nvSpPr>
          <p:cNvPr id="6" name="Rectangle 6"/>
          <p:cNvSpPr/>
          <p:nvPr/>
        </p:nvSpPr>
        <p:spPr>
          <a:xfrm>
            <a:off x="6096313" y="0"/>
            <a:ext cx="320040" cy="6858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6142033" y="609603"/>
            <a:ext cx="228600" cy="6248396"/>
          </a:xfrm>
          <a:prstGeom prst="rect">
            <a:avLst/>
          </a:prstGeom>
          <a:solidFill>
            <a:srgbClr val="6EA0B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6142033" y="0"/>
            <a:ext cx="228600" cy="533396"/>
          </a:xfrm>
          <a:prstGeom prst="rect">
            <a:avLst/>
          </a:prstGeom>
          <a:solidFill>
            <a:srgbClr val="CCAF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8"/>
          </p:nvPr>
        </p:nvSpPr>
        <p:spPr>
          <a:xfrm rot="5400013">
            <a:off x="5989634" y="144461"/>
            <a:ext cx="533396" cy="244473"/>
          </a:xfrm>
        </p:spPr>
        <p:txBody>
          <a:bodyPr/>
          <a:lstStyle>
            <a:lvl1pPr>
              <a:defRPr/>
            </a:lvl1pPr>
          </a:lstStyle>
          <a:p>
            <a:pPr lvl="0"/>
            <a:fld id="{503CB4F2-AE9B-49F7-81D9-4448D08C4ED3}" type="slidenum">
              <a:rPr/>
              <a:pPr lvl="0"/>
              <a:t>‹#›</a:t>
            </a:fld>
            <a:endParaRPr lang="es-MX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3" cy="9905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041D8A-4488-4A89-9BCE-26AA173D127F}" type="datetime1">
              <a:rPr lang="es-MX"/>
              <a:pPr lvl="0"/>
              <a:t>26/06/2014</a:t>
            </a:fld>
            <a:endParaRPr lang="es-MX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29AA05-28DE-472B-96CF-A60A05D5B89D}" type="slidenum">
              <a:rPr/>
              <a:pPr lvl="0"/>
              <a:t>‹#›</a:t>
            </a:fld>
            <a:endParaRPr lang="es-MX"/>
          </a:p>
        </p:txBody>
      </p:sp>
      <p:sp>
        <p:nvSpPr>
          <p:cNvPr id="6" name="Content Placeholder 7"/>
          <p:cNvSpPr txBox="1">
            <a:spLocks noGrp="1"/>
          </p:cNvSpPr>
          <p:nvPr>
            <p:ph idx="1"/>
          </p:nvPr>
        </p:nvSpPr>
        <p:spPr>
          <a:xfrm>
            <a:off x="612648" y="1600200"/>
            <a:ext cx="8153403" cy="44958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>
          <a:blip r:embed="rId2" r:link="rId3" cstate="print"/>
          <a:tile sx="99984" sy="99975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1" cy="1673223"/>
          </a:xfrm>
        </p:spPr>
        <p:txBody>
          <a:bodyPr/>
          <a:lstStyle>
            <a:lvl1pPr marL="0" indent="0">
              <a:buNone/>
              <a:defRPr sz="2800">
                <a:solidFill>
                  <a:srgbClr val="3B3B3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6"/>
          <p:cNvSpPr/>
          <p:nvPr/>
        </p:nvSpPr>
        <p:spPr>
          <a:xfrm>
            <a:off x="0" y="1524003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0" y="1600200"/>
            <a:ext cx="1295403" cy="990596"/>
          </a:xfrm>
          <a:prstGeom prst="rect">
            <a:avLst/>
          </a:prstGeom>
          <a:solidFill>
            <a:srgbClr val="CCAF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1371600" y="1600200"/>
            <a:ext cx="7772400" cy="990596"/>
          </a:xfrm>
          <a:prstGeom prst="rect">
            <a:avLst/>
          </a:prstGeom>
          <a:solidFill>
            <a:srgbClr val="6EA0B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19996" cy="9905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DB3840-BCEE-4F55-A32A-3C8216378AE2}" type="datetime1">
              <a:rPr lang="es-MX"/>
              <a:pPr lvl="0"/>
              <a:t>26/06/2014</a:t>
            </a:fld>
            <a:endParaRPr lang="es-MX"/>
          </a:p>
        </p:txBody>
      </p:sp>
      <p:sp>
        <p:nvSpPr>
          <p:cNvPr id="8" name="Slide Number Placeholder 12"/>
          <p:cNvSpPr txBox="1">
            <a:spLocks noGrp="1"/>
          </p:cNvSpPr>
          <p:nvPr>
            <p:ph type="sldNum" sz="quarter" idx="8"/>
          </p:nvPr>
        </p:nvSpPr>
        <p:spPr>
          <a:xfrm>
            <a:off x="0" y="1752603"/>
            <a:ext cx="1295403" cy="701673"/>
          </a:xfrm>
        </p:spPr>
        <p:txBody>
          <a:bodyPr/>
          <a:lstStyle>
            <a:lvl1pPr>
              <a:defRPr sz="2400"/>
            </a:lvl1pPr>
          </a:lstStyle>
          <a:p>
            <a:pPr lvl="0"/>
            <a:fld id="{736FF220-F770-430A-A2BA-827B78D257DF}" type="slidenum">
              <a:rPr/>
              <a:pPr lvl="0"/>
              <a:t>‹#›</a:t>
            </a:fld>
            <a:endParaRPr lang="es-MX"/>
          </a:p>
        </p:txBody>
      </p:sp>
      <p:sp>
        <p:nvSpPr>
          <p:cNvPr id="9" name="Footer Placeholder 1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8"/>
          <p:cNvSpPr txBox="1">
            <a:spLocks noGrp="1"/>
          </p:cNvSpPr>
          <p:nvPr>
            <p:ph idx="1"/>
          </p:nvPr>
        </p:nvSpPr>
        <p:spPr>
          <a:xfrm>
            <a:off x="609603" y="1589565"/>
            <a:ext cx="3886200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/>
          <p:cNvSpPr txBox="1">
            <a:spLocks noGrp="1"/>
          </p:cNvSpPr>
          <p:nvPr>
            <p:ph idx="2"/>
          </p:nvPr>
        </p:nvSpPr>
        <p:spPr>
          <a:xfrm>
            <a:off x="4844902" y="1589565"/>
            <a:ext cx="3886200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D35B21-898E-4AB4-9EC3-FDA13E5ACEBD}" type="datetime1">
              <a:rPr lang="es-MX"/>
              <a:pPr lvl="0"/>
              <a:t>26/06/2014</a:t>
            </a:fld>
            <a:endParaRPr lang="es-MX"/>
          </a:p>
        </p:txBody>
      </p:sp>
      <p:sp>
        <p:nvSpPr>
          <p:cNvPr id="6" name="Slide Number Placeholder 9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364328-19B0-4177-8CB5-51BF9C52868B}" type="slidenum">
              <a:rPr/>
              <a:pPr lvl="0"/>
              <a:t>‹#›</a:t>
            </a:fld>
            <a:endParaRPr lang="es-MX"/>
          </a:p>
        </p:txBody>
      </p:sp>
      <p:sp>
        <p:nvSpPr>
          <p:cNvPr id="7" name="Footer Placeholder 11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33396" y="273048"/>
            <a:ext cx="8153403" cy="8699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10"/>
          <p:cNvSpPr txBox="1">
            <a:spLocks noGrp="1"/>
          </p:cNvSpPr>
          <p:nvPr>
            <p:ph idx="2"/>
          </p:nvPr>
        </p:nvSpPr>
        <p:spPr>
          <a:xfrm>
            <a:off x="609603" y="2438403"/>
            <a:ext cx="3886200" cy="35814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2"/>
          <p:cNvSpPr txBox="1">
            <a:spLocks noGrp="1"/>
          </p:cNvSpPr>
          <p:nvPr>
            <p:ph idx="4"/>
          </p:nvPr>
        </p:nvSpPr>
        <p:spPr>
          <a:xfrm>
            <a:off x="4800600" y="2438403"/>
            <a:ext cx="3886200" cy="35814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F0FCC2-64F8-45D5-81A6-B9AB5C431830}" type="datetime1">
              <a:rPr lang="es-MX"/>
              <a:pPr lvl="0"/>
              <a:t>26/06/2014</a:t>
            </a:fld>
            <a:endParaRPr lang="es-MX"/>
          </a:p>
        </p:txBody>
      </p:sp>
      <p:sp>
        <p:nvSpPr>
          <p:cNvPr id="6" name="Slide Number Placeholder 1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017765-D7EC-4780-B2F7-CE08BAEAD40D}" type="slidenum">
              <a:rPr/>
              <a:pPr lvl="0"/>
              <a:t>‹#›</a:t>
            </a:fld>
            <a:endParaRPr lang="es-MX"/>
          </a:p>
        </p:txBody>
      </p:sp>
      <p:sp>
        <p:nvSpPr>
          <p:cNvPr id="7" name="Footer Placeholder 1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  <p:sp>
        <p:nvSpPr>
          <p:cNvPr id="8" name="Text Placeholder 15"/>
          <p:cNvSpPr txBox="1">
            <a:spLocks noGrp="1"/>
          </p:cNvSpPr>
          <p:nvPr>
            <p:ph type="body" idx="1"/>
          </p:nvPr>
        </p:nvSpPr>
        <p:spPr>
          <a:xfrm>
            <a:off x="609603" y="1752603"/>
            <a:ext cx="3886200" cy="640080"/>
          </a:xfrm>
          <a:solidFill>
            <a:srgbClr val="CCAF0A"/>
          </a:solidFill>
        </p:spPr>
        <p:txBody>
          <a:bodyPr anchor="ctr"/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4"/>
          <p:cNvSpPr txBox="1">
            <a:spLocks noGrp="1"/>
          </p:cNvSpPr>
          <p:nvPr>
            <p:ph type="body" idx="3"/>
          </p:nvPr>
        </p:nvSpPr>
        <p:spPr>
          <a:xfrm>
            <a:off x="4800600" y="1752603"/>
            <a:ext cx="3886200" cy="640080"/>
          </a:xfrm>
          <a:solidFill>
            <a:srgbClr val="748560"/>
          </a:solidFill>
        </p:spPr>
        <p:txBody>
          <a:bodyPr anchor="ctr"/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7D76AE-EF25-43D0-8A98-33FA228340E2}" type="datetime1">
              <a:rPr lang="es-MX"/>
              <a:pPr lvl="0"/>
              <a:t>26/06/2014</a:t>
            </a:fld>
            <a:endParaRPr lang="es-MX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F61A93-80B7-430F-B1A0-C2F9A320655B}" type="slidenum">
              <a:rPr/>
              <a:pPr lvl="0"/>
              <a:t>‹#›</a:t>
            </a:fld>
            <a:endParaRPr lang="es-MX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C0BA79-B4AE-4230-9EAD-7510B3F5BFAA}" type="datetime1">
              <a:rPr lang="es-MX"/>
              <a:pPr lvl="0"/>
              <a:t>26/06/2014</a:t>
            </a:fld>
            <a:endParaRPr lang="es-MX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0" y="6248396"/>
            <a:ext cx="533396" cy="381003"/>
          </a:xfrm>
        </p:spPr>
        <p:txBody>
          <a:bodyPr/>
          <a:lstStyle>
            <a:lvl1pPr>
              <a:defRPr>
                <a:solidFill>
                  <a:srgbClr val="3B3B3B"/>
                </a:solidFill>
              </a:defRPr>
            </a:lvl1pPr>
          </a:lstStyle>
          <a:p>
            <a:pPr lvl="0"/>
            <a:fld id="{9F424F74-306C-42DB-BD3F-11707504212A}" type="slidenum">
              <a:rPr/>
              <a:pPr lvl="0"/>
              <a:t>‹#›</a:t>
            </a:fld>
            <a:endParaRPr lang="es-MX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09603" y="273048"/>
            <a:ext cx="8077196" cy="8699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17A2C3-220D-48C9-888B-814E7A0E7664}" type="datetime1">
              <a:rPr lang="es-MX"/>
              <a:pPr lvl="0"/>
              <a:t>26/06/2014</a:t>
            </a:fld>
            <a:endParaRPr lang="es-MX"/>
          </a:p>
        </p:txBody>
      </p:sp>
      <p:sp>
        <p:nvSpPr>
          <p:cNvPr id="4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  <p:sp>
        <p:nvSpPr>
          <p:cNvPr id="5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B48DC1-B883-491A-AC62-D9F6004EB669}" type="slidenum">
              <a:rPr/>
              <a:pPr lvl="0"/>
              <a:t>‹#›</a:t>
            </a:fld>
            <a:endParaRPr lang="es-MX"/>
          </a:p>
        </p:txBody>
      </p:sp>
      <p:sp>
        <p:nvSpPr>
          <p:cNvPr id="6" name="Text Placeholder 2"/>
          <p:cNvSpPr txBox="1">
            <a:spLocks noGrp="1"/>
          </p:cNvSpPr>
          <p:nvPr>
            <p:ph type="body" idx="2"/>
          </p:nvPr>
        </p:nvSpPr>
        <p:spPr>
          <a:xfrm>
            <a:off x="609603" y="1752603"/>
            <a:ext cx="1600200" cy="4343400"/>
          </a:xfrm>
          <a:solidFill>
            <a:srgbClr val="CCAF0A"/>
          </a:solidFill>
          <a:ln w="50804">
            <a:solidFill>
              <a:srgbClr val="CCAF0A"/>
            </a:solidFill>
            <a:prstDash val="solid"/>
            <a:miter/>
          </a:ln>
        </p:spPr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8"/>
          <p:cNvSpPr txBox="1">
            <a:spLocks noGrp="1"/>
          </p:cNvSpPr>
          <p:nvPr>
            <p:ph idx="1"/>
          </p:nvPr>
        </p:nvSpPr>
        <p:spPr>
          <a:xfrm>
            <a:off x="2362196" y="1752603"/>
            <a:ext cx="6400800" cy="44195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>
          <a:blip r:embed="rId2" r:link="rId3" cstate="print"/>
          <a:tile sx="99984" sy="99975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 noGrp="1"/>
          </p:cNvSpPr>
          <p:nvPr>
            <p:ph type="body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None/>
              <a:defRPr sz="17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7"/>
          <p:cNvSpPr/>
          <p:nvPr/>
        </p:nvSpPr>
        <p:spPr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CCAF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rgbClr val="6EA0B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1600200" y="4648196"/>
            <a:ext cx="7315200" cy="685800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Rectangle 10"/>
          <p:cNvSpPr/>
          <p:nvPr/>
        </p:nvSpPr>
        <p:spPr>
          <a:xfrm>
            <a:off x="1447796" y="0"/>
            <a:ext cx="100584" cy="6867144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8" name="Date Placeholder 11"/>
          <p:cNvSpPr txBox="1">
            <a:spLocks noGrp="1"/>
          </p:cNvSpPr>
          <p:nvPr>
            <p:ph type="dt" sz="half" idx="7"/>
          </p:nvPr>
        </p:nvSpPr>
        <p:spPr>
          <a:xfrm>
            <a:off x="6248396" y="6248396"/>
            <a:ext cx="266700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BFF2785-6C8C-463A-BD86-4803AC579B0C}" type="datetime1">
              <a:rPr lang="es-MX"/>
              <a:pPr lvl="0"/>
              <a:t>26/06/2014</a:t>
            </a:fld>
            <a:endParaRPr lang="es-MX"/>
          </a:p>
        </p:txBody>
      </p:sp>
      <p:sp>
        <p:nvSpPr>
          <p:cNvPr id="9" name="Slide Number Placeholder 12"/>
          <p:cNvSpPr txBox="1">
            <a:spLocks noGrp="1"/>
          </p:cNvSpPr>
          <p:nvPr>
            <p:ph type="sldNum" sz="quarter" idx="8"/>
          </p:nvPr>
        </p:nvSpPr>
        <p:spPr>
          <a:xfrm>
            <a:off x="0" y="4667253"/>
            <a:ext cx="1447796" cy="663580"/>
          </a:xfrm>
        </p:spPr>
        <p:txBody>
          <a:bodyPr/>
          <a:lstStyle>
            <a:lvl1pPr>
              <a:defRPr sz="2800"/>
            </a:lvl1pPr>
          </a:lstStyle>
          <a:p>
            <a:pPr lvl="0"/>
            <a:fld id="{1EC07204-2233-4499-B070-F3229C8CBC31}" type="slidenum">
              <a:rPr/>
              <a:pPr lvl="0"/>
              <a:t>‹#›</a:t>
            </a:fld>
            <a:endParaRPr lang="es-MX"/>
          </a:p>
        </p:txBody>
      </p:sp>
      <p:sp>
        <p:nvSpPr>
          <p:cNvPr id="10" name="Footer Placeholder 13"/>
          <p:cNvSpPr txBox="1">
            <a:spLocks noGrp="1"/>
          </p:cNvSpPr>
          <p:nvPr>
            <p:ph type="ftr" sz="quarter" idx="9"/>
          </p:nvPr>
        </p:nvSpPr>
        <p:spPr>
          <a:xfrm>
            <a:off x="1600200" y="6248204"/>
            <a:ext cx="45720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MX"/>
          </a:p>
        </p:txBody>
      </p:sp>
      <p:sp>
        <p:nvSpPr>
          <p:cNvPr id="11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560579" y="0"/>
            <a:ext cx="7583420" cy="4568955"/>
          </a:xfrm>
          <a:solidFill>
            <a:srgbClr val="D5DFE4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</p:spTree>
  </p:cSld>
  <p:clrMapOvr>
    <a:masterClrMapping/>
  </p:clrMapOvr>
  <p:transition/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21"/>
          <p:cNvSpPr txBox="1">
            <a:spLocks noGrp="1"/>
          </p:cNvSpPr>
          <p:nvPr>
            <p:ph type="title"/>
          </p:nvPr>
        </p:nvSpPr>
        <p:spPr>
          <a:xfrm>
            <a:off x="609603" y="228600"/>
            <a:ext cx="8153403" cy="9905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12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3" cy="4526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 txBox="1">
            <a:spLocks noGrp="1"/>
          </p:cNvSpPr>
          <p:nvPr>
            <p:ph type="dt" sz="half" idx="2"/>
          </p:nvPr>
        </p:nvSpPr>
        <p:spPr>
          <a:xfrm>
            <a:off x="6096003" y="6248396"/>
            <a:ext cx="26670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MX" sz="1400" b="0" i="0" u="none" strike="noStrike" kern="1200" cap="none" spc="0" baseline="0">
                <a:solidFill>
                  <a:srgbClr val="3B3B3B"/>
                </a:solidFill>
                <a:uFillTx/>
                <a:latin typeface="Tw Cen MT"/>
              </a:defRPr>
            </a:lvl1pPr>
          </a:lstStyle>
          <a:p>
            <a:pPr lvl="0"/>
            <a:fld id="{3671DDD7-3CFC-4763-AD3A-35B3B5BFEB06}" type="datetime1">
              <a:rPr lang="es-MX"/>
              <a:pPr lvl="0"/>
              <a:t>26/06/2014</a:t>
            </a:fld>
            <a:endParaRPr lang="es-MX"/>
          </a:p>
        </p:txBody>
      </p:sp>
      <p:sp>
        <p:nvSpPr>
          <p:cNvPr id="5" name="Footer Placeholder 2"/>
          <p:cNvSpPr txBox="1">
            <a:spLocks noGrp="1"/>
          </p:cNvSpPr>
          <p:nvPr>
            <p:ph type="ftr" sz="quarter" idx="3"/>
          </p:nvPr>
        </p:nvSpPr>
        <p:spPr>
          <a:xfrm>
            <a:off x="609603" y="6248204"/>
            <a:ext cx="5421084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MX" sz="1400" b="0" i="0" u="none" strike="noStrike" kern="1200" cap="none" spc="0" baseline="0">
                <a:solidFill>
                  <a:srgbClr val="3B3B3B"/>
                </a:solidFill>
                <a:uFillTx/>
                <a:latin typeface="Tw Cen MT"/>
              </a:defRPr>
            </a:lvl1pPr>
          </a:lstStyle>
          <a:p>
            <a:pPr lvl="0"/>
            <a:endParaRPr lang="es-MX"/>
          </a:p>
        </p:txBody>
      </p:sp>
      <p:sp>
        <p:nvSpPr>
          <p:cNvPr id="6" name="Rectangle 6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0" y="1280160"/>
            <a:ext cx="533396" cy="228600"/>
          </a:xfrm>
          <a:prstGeom prst="rect">
            <a:avLst/>
          </a:prstGeom>
          <a:solidFill>
            <a:srgbClr val="CCAF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590546" y="1280160"/>
            <a:ext cx="8553453" cy="228600"/>
          </a:xfrm>
          <a:prstGeom prst="rect">
            <a:avLst/>
          </a:prstGeom>
          <a:solidFill>
            <a:srgbClr val="6EA0B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9" name="Slide Number Placeholder 22"/>
          <p:cNvSpPr txBox="1">
            <a:spLocks noGrp="1"/>
          </p:cNvSpPr>
          <p:nvPr>
            <p:ph type="sldNum" sz="quarter" idx="4"/>
          </p:nvPr>
        </p:nvSpPr>
        <p:spPr>
          <a:xfrm>
            <a:off x="0" y="1272223"/>
            <a:ext cx="533396" cy="24447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MX" sz="1400" b="1" i="0" u="none" strike="noStrike" kern="1200" cap="none" spc="0" baseline="0">
                <a:solidFill>
                  <a:srgbClr val="FFFFFF"/>
                </a:solidFill>
                <a:uFillTx/>
                <a:latin typeface="Tw Cen MT"/>
              </a:defRPr>
            </a:lvl1pPr>
          </a:lstStyle>
          <a:p>
            <a:pPr lvl="0"/>
            <a:fld id="{D9CD4C20-4812-4D23-9222-0C184DED0BA6}" type="slidenum">
              <a:rPr/>
              <a:pPr lvl="0"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3B3B3B"/>
          </a:solidFill>
          <a:uFillTx/>
          <a:latin typeface="Tw Cen MT"/>
        </a:defRPr>
      </a:lvl1pPr>
    </p:titleStyle>
    <p:bodyStyle>
      <a:lvl1pPr marL="320040" marR="0" lvl="0" indent="-32004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Clr>
          <a:srgbClr val="CCAF0A"/>
        </a:buClr>
        <a:buSzPct val="60000"/>
        <a:buFont typeface="Wingdings"/>
        <a:buChar char=""/>
        <a:tabLst/>
        <a:defRPr lang="en-US" sz="2900" b="0" i="0" u="none" strike="noStrike" kern="1200" cap="none" spc="0" baseline="0">
          <a:solidFill>
            <a:srgbClr val="000000"/>
          </a:solidFill>
          <a:uFillTx/>
          <a:latin typeface="Tw Cen MT"/>
        </a:defRPr>
      </a:lvl1pPr>
      <a:lvl2pPr marL="640080" marR="0" lvl="1" indent="-274320" algn="l" defTabSz="914400" rtl="0" fontAlgn="auto" hangingPunct="1">
        <a:lnSpc>
          <a:spcPct val="100000"/>
        </a:lnSpc>
        <a:spcBef>
          <a:spcPts val="550"/>
        </a:spcBef>
        <a:spcAft>
          <a:spcPts val="0"/>
        </a:spcAft>
        <a:buClr>
          <a:srgbClr val="6EA0B0"/>
        </a:buClr>
        <a:buSzPct val="70000"/>
        <a:buFont typeface="Wingdings 2"/>
        <a:buChar char=""/>
        <a:tabLst/>
        <a:defRPr lang="en-US" sz="2600" b="0" i="0" u="none" strike="noStrike" kern="1200" cap="none" spc="0" baseline="0">
          <a:solidFill>
            <a:srgbClr val="000000"/>
          </a:solidFill>
          <a:uFillTx/>
          <a:latin typeface="Tw Cen MT"/>
        </a:defRPr>
      </a:lvl2pPr>
      <a:lvl3pPr marL="914400" marR="0" lvl="2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CCAF0A"/>
        </a:buClr>
        <a:buSzPct val="75000"/>
        <a:buFont typeface="Wingdings"/>
        <a:buChar char=""/>
        <a:tabLst/>
        <a:defRPr lang="en-US" sz="2300" b="0" i="0" u="none" strike="noStrike" kern="1200" cap="none" spc="0" baseline="0">
          <a:solidFill>
            <a:srgbClr val="000000"/>
          </a:solidFill>
          <a:uFillTx/>
          <a:latin typeface="Tw Cen MT"/>
        </a:defRPr>
      </a:lvl3pPr>
      <a:lvl4pPr marL="1371600" marR="0" lvl="3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8D89A4"/>
        </a:buClr>
        <a:buSzPct val="75000"/>
        <a:buFont typeface="Wingdings"/>
        <a:buChar char="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Tw Cen MT"/>
        </a:defRPr>
      </a:lvl4pPr>
      <a:lvl5pPr marL="1828800" marR="0" lvl="4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748560"/>
        </a:buClr>
        <a:buSzPct val="65000"/>
        <a:buFont typeface="Wingdings"/>
        <a:buChar char="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Tw Cen MT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s-MX" sz="4000" b="1" dirty="0">
                <a:latin typeface="Arial" pitchFamily="34" charset="0"/>
                <a:cs typeface="Arial" pitchFamily="34" charset="0"/>
              </a:rPr>
              <a:t>Informe </a:t>
            </a:r>
            <a:r>
              <a:rPr lang="es-MX" sz="3600" b="1" dirty="0">
                <a:latin typeface="Arial" pitchFamily="34" charset="0"/>
                <a:cs typeface="Arial" pitchFamily="34" charset="0"/>
              </a:rPr>
              <a:t>de</a:t>
            </a:r>
            <a:r>
              <a:rPr lang="es-MX" sz="4000" b="1" dirty="0">
                <a:latin typeface="Arial" pitchFamily="34" charset="0"/>
                <a:cs typeface="Arial" pitchFamily="34" charset="0"/>
              </a:rPr>
              <a:t> avance </a:t>
            </a:r>
            <a:r>
              <a:rPr lang="es-MX" sz="3600" b="1" dirty="0">
                <a:latin typeface="Arial" pitchFamily="34" charset="0"/>
                <a:cs typeface="Arial" pitchFamily="34" charset="0"/>
              </a:rPr>
              <a:t>de</a:t>
            </a:r>
            <a:r>
              <a:rPr lang="es-MX" sz="4000" b="1" dirty="0">
                <a:latin typeface="Arial" pitchFamily="34" charset="0"/>
                <a:cs typeface="Arial" pitchFamily="34" charset="0"/>
              </a:rPr>
              <a:t> obras financiadas </a:t>
            </a:r>
            <a:r>
              <a:rPr lang="es-MX" sz="3600" b="1" dirty="0">
                <a:latin typeface="Arial" pitchFamily="34" charset="0"/>
                <a:cs typeface="Arial" pitchFamily="34" charset="0"/>
              </a:rPr>
              <a:t>con</a:t>
            </a:r>
            <a:r>
              <a:rPr lang="es-MX" sz="4000" b="1" dirty="0">
                <a:latin typeface="Arial" pitchFamily="34" charset="0"/>
                <a:cs typeface="Arial" pitchFamily="34" charset="0"/>
              </a:rPr>
              <a:t> recursos </a:t>
            </a:r>
            <a:r>
              <a:rPr lang="es-MX" sz="3600" b="1" dirty="0">
                <a:latin typeface="Arial" pitchFamily="34" charset="0"/>
                <a:cs typeface="Arial" pitchFamily="34" charset="0"/>
              </a:rPr>
              <a:t>del </a:t>
            </a:r>
            <a:r>
              <a:rPr lang="es-MX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4000" b="1" dirty="0" smtClean="0">
                <a:latin typeface="Arial" pitchFamily="34" charset="0"/>
                <a:cs typeface="Arial" pitchFamily="34" charset="0"/>
              </a:rPr>
              <a:t>FAM </a:t>
            </a:r>
            <a:r>
              <a:rPr lang="es-MX" sz="3600" b="1" dirty="0" smtClean="0">
                <a:latin typeface="Arial" pitchFamily="34" charset="0"/>
                <a:cs typeface="Arial" pitchFamily="34" charset="0"/>
              </a:rPr>
              <a:t>2013-14</a:t>
            </a:r>
            <a:endParaRPr lang="es-MX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4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s-MX" b="1" dirty="0" smtClean="0">
                <a:latin typeface="Arial" pitchFamily="34" charset="0"/>
                <a:cs typeface="Arial" pitchFamily="34" charset="0"/>
              </a:rPr>
              <a:t>Junio de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2014.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MX" b="1" dirty="0">
                <a:latin typeface="Arial" pitchFamily="34" charset="0"/>
                <a:cs typeface="Arial" pitchFamily="34" charset="0"/>
              </a:rPr>
              <a:t>FAM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2013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39550" y="1916828"/>
            <a:ext cx="8153403" cy="4464499"/>
          </a:xfrm>
        </p:spPr>
        <p:txBody>
          <a:bodyPr/>
          <a:lstStyle/>
          <a:p>
            <a:pPr marL="0" lvl="0" indent="0" algn="just">
              <a:buNone/>
            </a:pP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Respecto al avance de la Infraestructura del Campus Cuauhtémoc, actualmente se trabaja en las canchas de usos múltiples, en las fosas de aguas grises y agua tratada, en las instalaciones hidráulicas y en el sistema contra incendio que refleja un 92% de avance de obra.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 De la misma manera se tiene un avance financiero del 85% que refleja el pago del 30% de anticipo y una estimación que corresponden a $4,013,094.</a:t>
            </a:r>
          </a:p>
          <a:p>
            <a:pPr marL="0" lvl="0" indent="0" algn="just">
              <a:buNone/>
            </a:pPr>
            <a:r>
              <a:rPr lang="es-MX" sz="1800" dirty="0" smtClean="0">
                <a:latin typeface="Arial" pitchFamily="34" charset="0"/>
                <a:cs typeface="Arial" pitchFamily="34" charset="0"/>
              </a:rPr>
              <a:t>  </a:t>
            </a:r>
            <a:endParaRPr lang="es-MX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MX" sz="2400" b="1" dirty="0" smtClean="0">
                <a:latin typeface="Arial" pitchFamily="34" charset="0"/>
                <a:cs typeface="Arial" pitchFamily="34" charset="0"/>
              </a:rPr>
              <a:t>Obra exterior.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0"/>
            <a:ext cx="7596336" cy="4581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82651"/>
            <a:ext cx="7486709" cy="448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MX" sz="2400" b="1" dirty="0" smtClean="0">
                <a:latin typeface="Arial" pitchFamily="34" charset="0"/>
                <a:cs typeface="Arial" pitchFamily="34" charset="0"/>
              </a:rPr>
              <a:t>Obra exterior, banquetas.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0"/>
            <a:ext cx="7596336" cy="4581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97582"/>
            <a:ext cx="748883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MX" sz="2400" b="1" dirty="0" smtClean="0">
                <a:latin typeface="Arial" pitchFamily="34" charset="0"/>
                <a:cs typeface="Arial" pitchFamily="34" charset="0"/>
              </a:rPr>
              <a:t>Obra exterior, banquetas.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0"/>
            <a:ext cx="7596336" cy="4581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82651"/>
            <a:ext cx="7502476" cy="448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Canchas de usos múltiples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Placeholder 4" descr="IMG_225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9669" b="9669"/>
          <a:stretch>
            <a:fillRect/>
          </a:stretch>
        </p:blipFill>
        <p:spPr>
          <a:xfrm>
            <a:off x="1560580" y="108155"/>
            <a:ext cx="7403908" cy="4460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Fosas de aguas grises y agua tratada, Instalaciones hidráulicas</a:t>
            </a:r>
            <a:endParaRPr lang="en-US" sz="2400" dirty="0"/>
          </a:p>
        </p:txBody>
      </p:sp>
      <p:pic>
        <p:nvPicPr>
          <p:cNvPr id="5" name="Picture Placeholder 4" descr="IMG_223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9669" b="9669"/>
          <a:stretch>
            <a:fillRect/>
          </a:stretch>
        </p:blipFill>
        <p:spPr>
          <a:xfrm>
            <a:off x="1560580" y="64770"/>
            <a:ext cx="7475916" cy="450418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MX" sz="2400" b="1" dirty="0" smtClean="0">
                <a:latin typeface="Arial" pitchFamily="34" charset="0"/>
                <a:cs typeface="Arial" pitchFamily="34" charset="0"/>
              </a:rPr>
              <a:t>Obra exterior, banquetas, jardinería.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0"/>
            <a:ext cx="7596336" cy="4581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87222"/>
            <a:ext cx="7488832" cy="447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MX" sz="2400" b="1" dirty="0" smtClean="0">
                <a:latin typeface="Arial" pitchFamily="34" charset="0"/>
                <a:cs typeface="Arial" pitchFamily="34" charset="0"/>
              </a:rPr>
              <a:t>Sistema contra incendio.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0"/>
            <a:ext cx="7596336" cy="4581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18446"/>
            <a:ext cx="7488832" cy="4440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type="body" idx="2"/>
          </p:nvPr>
        </p:nvSpPr>
        <p:spPr>
          <a:xfrm>
            <a:off x="612648" y="1600200"/>
            <a:ext cx="8153403" cy="4495803"/>
          </a:xfrm>
          <a:noFill/>
          <a:ln>
            <a:noFill/>
          </a:ln>
        </p:spPr>
        <p:txBody>
          <a:bodyPr lIns="91440" tIns="45720" rIns="91440" bIns="45720"/>
          <a:lstStyle/>
          <a:p>
            <a:pPr lvl="0" algn="just">
              <a:spcAft>
                <a:spcPts val="0"/>
              </a:spcAft>
            </a:pPr>
            <a:endParaRPr lang="es-ES" sz="2000">
              <a:solidFill>
                <a:srgbClr val="000000"/>
              </a:solidFill>
            </a:endParaRPr>
          </a:p>
          <a:p>
            <a:pPr lvl="0" algn="just">
              <a:spcAft>
                <a:spcPts val="0"/>
              </a:spcAft>
            </a:pPr>
            <a:endParaRPr lang="es-ES" sz="2000">
              <a:solidFill>
                <a:srgbClr val="000000"/>
              </a:solidFill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3" cy="990596"/>
          </a:xfrm>
        </p:spPr>
        <p:txBody>
          <a:bodyPr/>
          <a:lstStyle/>
          <a:p>
            <a:pPr lvl="0"/>
            <a:r>
              <a:rPr lang="es-MX" b="1" dirty="0">
                <a:latin typeface="Arial" pitchFamily="34" charset="0"/>
                <a:cs typeface="Arial" pitchFamily="34" charset="0"/>
              </a:rPr>
              <a:t>Resumen</a:t>
            </a:r>
            <a:endParaRPr lang="es-MX" sz="4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1177876"/>
              </p:ext>
            </p:extLst>
          </p:nvPr>
        </p:nvGraphicFramePr>
        <p:xfrm>
          <a:off x="467544" y="2204865"/>
          <a:ext cx="8208912" cy="4032447"/>
        </p:xfrm>
        <a:graphic>
          <a:graphicData uri="http://schemas.openxmlformats.org/drawingml/2006/table">
            <a:tbl>
              <a:tblPr/>
              <a:tblGrid>
                <a:gridCol w="1390490"/>
                <a:gridCol w="1558018"/>
                <a:gridCol w="1515988"/>
                <a:gridCol w="1264992"/>
                <a:gridCol w="1239712"/>
                <a:gridCol w="1239712"/>
              </a:tblGrid>
              <a:tr h="13468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Año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en-US" sz="1400" b="1" i="0" u="none" strike="noStrike" dirty="0" smtClean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1400" b="1" i="0" u="none" strike="noStrike" dirty="0" err="1" smtClean="0">
                          <a:solidFill>
                            <a:srgbClr val="FFFFFF"/>
                          </a:solidFill>
                          <a:latin typeface="Calibri"/>
                        </a:rPr>
                        <a:t>Correspondiente</a:t>
                      </a: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 </a:t>
                      </a:r>
                    </a:p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a 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FAM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Obra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Inversión FAM               </a:t>
                      </a:r>
                      <a:r>
                        <a:rPr lang="es-ES" sz="10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(en millones de pesos)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Inversión UACJ </a:t>
                      </a:r>
                      <a:endParaRPr lang="es-ES" sz="1200" b="1" i="0" u="none" strike="noStrike" dirty="0" smtClean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(</a:t>
                      </a:r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en millones de pesos)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Avance Financiero</a:t>
                      </a:r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(respecto a FAM)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Avance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Físico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34280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(Ampliación 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</a:t>
                      </a:r>
                      <a:endParaRPr lang="es-ES" sz="12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Nuevo Campus)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Construcción del Edificio Multifuncional </a:t>
                      </a:r>
                      <a:endParaRPr lang="es-ES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"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D4" en CU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      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43.962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57%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4280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  <a:p>
                      <a:pPr algn="ctr" fontAlgn="ctr"/>
                      <a:r>
                        <a:rPr lang="es-MX" sz="12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(Segunda</a:t>
                      </a:r>
                      <a:r>
                        <a:rPr lang="es-MX" sz="1200" b="1" i="0" u="none" strike="noStrike" baseline="0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etapa)</a:t>
                      </a:r>
                      <a:endParaRPr lang="es-MX" sz="12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Infraestructura </a:t>
                      </a:r>
                    </a:p>
                    <a:p>
                      <a:pPr algn="ctr" fontAlgn="ctr"/>
                      <a:r>
                        <a:rPr lang="es-MX" sz="14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del Campus Cuauhtémoc </a:t>
                      </a:r>
                      <a:endParaRPr lang="es-MX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        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4.732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92%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2600396" y="3068964"/>
            <a:ext cx="4083169" cy="5232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 charset="0"/>
                <a:cs typeface="Arial" pitchFamily="34" charset="0"/>
              </a:rPr>
              <a:t>Gracias por su atención.</a:t>
            </a:r>
            <a:endParaRPr lang="es-MX" sz="28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612648" y="1600200"/>
            <a:ext cx="8153403" cy="4972068"/>
          </a:xfrm>
        </p:spPr>
        <p:txBody>
          <a:bodyPr/>
          <a:lstStyle/>
          <a:p>
            <a:pPr lvl="0">
              <a:lnSpc>
                <a:spcPct val="80000"/>
              </a:lnSpc>
              <a:buNone/>
            </a:pPr>
            <a:endParaRPr lang="es-MX" sz="1500" b="1" dirty="0" smtClean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r>
              <a:rPr lang="es-MX" sz="1500" b="1" dirty="0" smtClean="0">
                <a:latin typeface="Arial" pitchFamily="34"/>
                <a:cs typeface="Arial" pitchFamily="34"/>
              </a:rPr>
              <a:t>Universidad </a:t>
            </a:r>
            <a:r>
              <a:rPr lang="es-MX" sz="1500" b="1" dirty="0">
                <a:latin typeface="Arial" pitchFamily="34"/>
                <a:cs typeface="Arial" pitchFamily="34"/>
              </a:rPr>
              <a:t>Autónoma de Ciudad Juárez</a:t>
            </a:r>
          </a:p>
          <a:p>
            <a:pPr lvl="0">
              <a:lnSpc>
                <a:spcPct val="80000"/>
              </a:lnSpc>
              <a:buNone/>
            </a:pPr>
            <a:endParaRPr lang="es-MX" sz="1500" dirty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r>
              <a:rPr lang="es-MX" sz="1500" dirty="0">
                <a:latin typeface="Arial" pitchFamily="34"/>
                <a:cs typeface="Arial" pitchFamily="34"/>
              </a:rPr>
              <a:t>Ricardo Duarte </a:t>
            </a:r>
            <a:r>
              <a:rPr lang="es-MX" sz="1500" dirty="0" err="1">
                <a:latin typeface="Arial" pitchFamily="34"/>
                <a:cs typeface="Arial" pitchFamily="34"/>
              </a:rPr>
              <a:t>Jáquez</a:t>
            </a:r>
            <a:endParaRPr lang="es-MX" sz="1500" dirty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r>
              <a:rPr lang="es-MX" sz="1500" i="1" dirty="0">
                <a:latin typeface="Arial" pitchFamily="34"/>
                <a:cs typeface="Arial" pitchFamily="34"/>
              </a:rPr>
              <a:t>Rector</a:t>
            </a:r>
          </a:p>
          <a:p>
            <a:pPr lvl="0">
              <a:lnSpc>
                <a:spcPct val="80000"/>
              </a:lnSpc>
              <a:buNone/>
            </a:pPr>
            <a:endParaRPr lang="es-MX" sz="1500" dirty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r>
              <a:rPr lang="en-US" sz="1500" dirty="0">
                <a:latin typeface="Arial" pitchFamily="34"/>
                <a:cs typeface="Arial" pitchFamily="34"/>
              </a:rPr>
              <a:t>Rita Ileana Olivas Lara</a:t>
            </a:r>
            <a:endParaRPr lang="es-MX" sz="1500" dirty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r>
              <a:rPr lang="es-MX" sz="1500" i="1" dirty="0">
                <a:latin typeface="Arial" pitchFamily="34"/>
                <a:cs typeface="Arial" pitchFamily="34"/>
              </a:rPr>
              <a:t>Directora General de Servicios Administrativos</a:t>
            </a:r>
          </a:p>
          <a:p>
            <a:pPr lvl="0">
              <a:lnSpc>
                <a:spcPct val="80000"/>
              </a:lnSpc>
              <a:buNone/>
            </a:pPr>
            <a:endParaRPr lang="es-MX" sz="1500" dirty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r>
              <a:rPr lang="es-MX" sz="1500" dirty="0">
                <a:latin typeface="Arial" pitchFamily="34"/>
                <a:cs typeface="Arial" pitchFamily="34"/>
              </a:rPr>
              <a:t>Ángel F</a:t>
            </a:r>
            <a:r>
              <a:rPr lang="en-US" sz="1500" dirty="0" err="1">
                <a:latin typeface="Arial" pitchFamily="34"/>
                <a:cs typeface="Arial" pitchFamily="34"/>
              </a:rPr>
              <a:t>ernando</a:t>
            </a:r>
            <a:r>
              <a:rPr lang="en-US" sz="1500" dirty="0">
                <a:latin typeface="Arial" pitchFamily="34"/>
                <a:cs typeface="Arial" pitchFamily="34"/>
              </a:rPr>
              <a:t> </a:t>
            </a:r>
            <a:r>
              <a:rPr lang="en-US" sz="1500" dirty="0" err="1">
                <a:latin typeface="Arial" pitchFamily="34"/>
                <a:cs typeface="Arial" pitchFamily="34"/>
              </a:rPr>
              <a:t>Gómez</a:t>
            </a:r>
            <a:r>
              <a:rPr lang="en-US" sz="1500" dirty="0">
                <a:latin typeface="Arial" pitchFamily="34"/>
                <a:cs typeface="Arial" pitchFamily="34"/>
              </a:rPr>
              <a:t> Martínez</a:t>
            </a:r>
            <a:endParaRPr lang="es-MX" sz="1500" dirty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r>
              <a:rPr lang="es-MX" sz="1500" i="1" dirty="0">
                <a:latin typeface="Arial" pitchFamily="34"/>
                <a:cs typeface="Arial" pitchFamily="34"/>
              </a:rPr>
              <a:t>Director General de Planeación y Desarrollo Institucional</a:t>
            </a:r>
          </a:p>
          <a:p>
            <a:pPr lvl="0">
              <a:lnSpc>
                <a:spcPct val="80000"/>
              </a:lnSpc>
              <a:buNone/>
            </a:pPr>
            <a:r>
              <a:rPr lang="es-MX" sz="1500" dirty="0">
                <a:latin typeface="Arial" pitchFamily="34"/>
                <a:cs typeface="Arial" pitchFamily="34"/>
              </a:rPr>
              <a:t> </a:t>
            </a:r>
          </a:p>
          <a:p>
            <a:pPr lvl="0">
              <a:lnSpc>
                <a:spcPct val="80000"/>
              </a:lnSpc>
              <a:buNone/>
            </a:pPr>
            <a:endParaRPr lang="es-MX" sz="1500" dirty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endParaRPr lang="es-MX" sz="1500" dirty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endParaRPr lang="es-MX" sz="1500" dirty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endParaRPr lang="es-MX" sz="1500" dirty="0">
              <a:latin typeface="Arial" pitchFamily="34"/>
              <a:cs typeface="Arial" pitchFamily="34"/>
            </a:endParaRPr>
          </a:p>
          <a:p>
            <a:pPr lvl="0" algn="r">
              <a:lnSpc>
                <a:spcPct val="80000"/>
              </a:lnSpc>
              <a:buNone/>
            </a:pPr>
            <a:r>
              <a:rPr lang="es-MX" sz="1000" dirty="0">
                <a:latin typeface="Arial" pitchFamily="34" charset="0"/>
                <a:cs typeface="Arial" pitchFamily="34" charset="0"/>
              </a:rPr>
              <a:t>Universidad Autónoma de Ciudad Juárez. Av. Plutarco E. Calles  núm. 1210 </a:t>
            </a: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lvl="0" algn="r">
              <a:lnSpc>
                <a:spcPct val="80000"/>
              </a:lnSpc>
              <a:buNone/>
            </a:pPr>
            <a:r>
              <a:rPr lang="es-MX" sz="1000" dirty="0" err="1">
                <a:latin typeface="Arial" pitchFamily="34" charset="0"/>
                <a:cs typeface="Arial" pitchFamily="34" charset="0"/>
              </a:rPr>
              <a:t>Fovissste</a:t>
            </a:r>
            <a:r>
              <a:rPr lang="es-MX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1000" dirty="0" err="1">
                <a:latin typeface="Arial" pitchFamily="34" charset="0"/>
                <a:cs typeface="Arial" pitchFamily="34" charset="0"/>
              </a:rPr>
              <a:t>Chamizal</a:t>
            </a:r>
            <a:r>
              <a:rPr lang="es-MX" sz="1000" dirty="0">
                <a:latin typeface="Arial" pitchFamily="34" charset="0"/>
                <a:cs typeface="Arial" pitchFamily="34" charset="0"/>
              </a:rPr>
              <a:t>, código postal 32310. Ciudad Juárez, Chihuahua, México</a:t>
            </a: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lvl="0" algn="r">
              <a:lnSpc>
                <a:spcPct val="80000"/>
              </a:lnSpc>
              <a:buNone/>
            </a:pPr>
            <a:r>
              <a:rPr lang="es-MX" sz="1000" dirty="0">
                <a:latin typeface="Arial" pitchFamily="34" charset="0"/>
                <a:cs typeface="Arial" pitchFamily="34" charset="0"/>
              </a:rPr>
              <a:t>La elaboración de este documento estuvo a cargo de la Dirección General de Planeación y Desarrollo Institucional.</a:t>
            </a: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80000"/>
              </a:lnSpc>
              <a:buNone/>
            </a:pPr>
            <a:endParaRPr lang="es-MX" sz="1300" dirty="0">
              <a:latin typeface="Arial" pitchFamily="34"/>
              <a:cs typeface="Arial" pitchFamily="34"/>
            </a:endParaRPr>
          </a:p>
        </p:txBody>
      </p:sp>
      <p:pic>
        <p:nvPicPr>
          <p:cNvPr id="3" name="Picture 3" descr="escudo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52" y="142847"/>
            <a:ext cx="1084304" cy="1071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MX" b="1" dirty="0">
                <a:latin typeface="Arial" pitchFamily="34" charset="0"/>
                <a:cs typeface="Arial" pitchFamily="34" charset="0"/>
              </a:rPr>
              <a:t>FAM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2013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39550" y="1916828"/>
            <a:ext cx="8153403" cy="4464499"/>
          </a:xfrm>
        </p:spPr>
        <p:txBody>
          <a:bodyPr/>
          <a:lstStyle/>
          <a:p>
            <a:pPr marL="0" lvl="0" indent="0" algn="just">
              <a:buNone/>
            </a:pP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De acuerdo al Plan Maestro de Construcción en el Marco del Programa Integral (PIFI) 2012-13 </a:t>
            </a:r>
            <a:r>
              <a:rPr lang="es-ES" sz="1800" dirty="0">
                <a:latin typeface="Arial" pitchFamily="34" charset="0"/>
                <a:cs typeface="Arial" pitchFamily="34" charset="0"/>
              </a:rPr>
              <a:t>se hizo la solicitud para la construcción del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Edificio Multifuncional ¨D4¨ en Ciudad Universitaria y de la Infraestructura del Campus Cuauhtémoc. </a:t>
            </a:r>
          </a:p>
          <a:p>
            <a:pPr marL="0" lvl="0" indent="0" algn="just">
              <a:buNone/>
            </a:pP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Estas obras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 tendrán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una superficie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total de 12,576 m2 de construcción y un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costo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de $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48’695,060 </a:t>
            </a:r>
            <a:endParaRPr lang="es-MX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es-MX" sz="1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MX" b="1" dirty="0">
                <a:latin typeface="Arial" pitchFamily="34" charset="0"/>
                <a:cs typeface="Arial" pitchFamily="34" charset="0"/>
              </a:rPr>
              <a:t>FAM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2013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39550" y="1916828"/>
            <a:ext cx="8153403" cy="4464499"/>
          </a:xfrm>
        </p:spPr>
        <p:txBody>
          <a:bodyPr/>
          <a:lstStyle/>
          <a:p>
            <a:pPr marL="0" lvl="0" indent="0" algn="just">
              <a:buNone/>
            </a:pP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Respecto al Edificio Multifuncional ¨D4¨ en Ciudad Universitaria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se tiene un avance de obra que corresponde al 36%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. Actualmente se encuentra en la etapa de, losas, albañilería, acabados e instalaciones. El avance financiero refleja el pago del 57%, de un anticipo de $26,429,800.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Construcción de Edificio Multifuncional D4.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0"/>
            <a:ext cx="7596336" cy="4581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8787" y="0"/>
            <a:ext cx="7635214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Instalaciones y Acabados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del Edificio Multifuncional D4.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Placeholder 4" descr="CAM0220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05" r="205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Construcción de Edificio Multifuncional D4.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0"/>
            <a:ext cx="7596336" cy="4581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00866"/>
            <a:ext cx="7488832" cy="4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Construcción de Edificio Multifuncional D4.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0"/>
            <a:ext cx="7596336" cy="4581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16632"/>
            <a:ext cx="7473066" cy="444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Construcción de Edificio Multifuncional D4.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0"/>
            <a:ext cx="7596336" cy="4581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02118"/>
            <a:ext cx="747988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6324594F24C4C4E86861CA2F98753CF" ma:contentTypeVersion="1" ma:contentTypeDescription="Crear nuevo documento." ma:contentTypeScope="" ma:versionID="4a868f4c50e4d8634ec60d90da25987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fa58ab6bdef439119b64b6b50b7cac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C7F75F8-74B1-40E3-8CDC-A0F362EB3E81}"/>
</file>

<file path=customXml/itemProps2.xml><?xml version="1.0" encoding="utf-8"?>
<ds:datastoreItem xmlns:ds="http://schemas.openxmlformats.org/officeDocument/2006/customXml" ds:itemID="{73DE5260-3FEF-4E1D-A768-01BB7E3931FE}"/>
</file>

<file path=customXml/itemProps3.xml><?xml version="1.0" encoding="utf-8"?>
<ds:datastoreItem xmlns:ds="http://schemas.openxmlformats.org/officeDocument/2006/customXml" ds:itemID="{DBD3AA8F-F716-4484-AD2E-AA0DB691D56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4102</TotalTime>
  <Words>408</Words>
  <Application>Microsoft Office PowerPoint</Application>
  <PresentationFormat>On-screen Show (4:3)</PresentationFormat>
  <Paragraphs>89</Paragraphs>
  <Slides>19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Median</vt:lpstr>
      <vt:lpstr>Informe de avance de obras financiadas con recursos del  FAM 2013-14</vt:lpstr>
      <vt:lpstr>Slide 2</vt:lpstr>
      <vt:lpstr>FAM 2013</vt:lpstr>
      <vt:lpstr>FAM 2013</vt:lpstr>
      <vt:lpstr>Construcción de Edificio Multifuncional D4.</vt:lpstr>
      <vt:lpstr>Instalaciones y Acabados del Edificio Multifuncional D4.</vt:lpstr>
      <vt:lpstr>Construcción de Edificio Multifuncional D4.</vt:lpstr>
      <vt:lpstr>Construcción de Edificio Multifuncional D4.</vt:lpstr>
      <vt:lpstr>Construcción de Edificio Multifuncional D4.</vt:lpstr>
      <vt:lpstr>FAM 2013</vt:lpstr>
      <vt:lpstr>Obra exterior.</vt:lpstr>
      <vt:lpstr>Obra exterior, banquetas.</vt:lpstr>
      <vt:lpstr>Obra exterior, banquetas.</vt:lpstr>
      <vt:lpstr>Canchas de usos múltiples </vt:lpstr>
      <vt:lpstr>Fosas de aguas grises y agua tratada, Instalaciones hidráulicas</vt:lpstr>
      <vt:lpstr>Obra exterior, banquetas, jardinería.</vt:lpstr>
      <vt:lpstr>Sistema contra incendio.</vt:lpstr>
      <vt:lpstr>Resumen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Ángel Fernando Gómez Martínez</dc:creator>
  <cp:lastModifiedBy>rmedina</cp:lastModifiedBy>
  <cp:revision>315</cp:revision>
  <cp:lastPrinted>2012-12-10T18:11:05Z</cp:lastPrinted>
  <dcterms:created xsi:type="dcterms:W3CDTF">2010-01-25T04:25:49Z</dcterms:created>
  <dcterms:modified xsi:type="dcterms:W3CDTF">2014-06-26T15:14:28Z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0x01010066324594F24C4C4E86861CA2F98753CF</vt:lpwstr>
  </property>
</Properties>
</file>