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2" r:id="rId4"/>
    <p:sldId id="284" r:id="rId5"/>
    <p:sldId id="276" r:id="rId6"/>
    <p:sldId id="288" r:id="rId7"/>
    <p:sldId id="280" r:id="rId8"/>
    <p:sldId id="281" r:id="rId9"/>
    <p:sldId id="282" r:id="rId10"/>
    <p:sldId id="285" r:id="rId11"/>
    <p:sldId id="279" r:id="rId12"/>
    <p:sldId id="273" r:id="rId13"/>
    <p:sldId id="274" r:id="rId14"/>
    <p:sldId id="275" r:id="rId15"/>
    <p:sldId id="296" r:id="rId16"/>
    <p:sldId id="283" r:id="rId17"/>
    <p:sldId id="265" r:id="rId18"/>
    <p:sldId id="295" r:id="rId19"/>
    <p:sldId id="289" r:id="rId20"/>
    <p:sldId id="26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3409D1-8017-444E-B6AB-0C783F3EF644}" type="datetime1">
              <a:rPr lang="es-MX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04/09/2014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661E98-2601-4F15-8A68-303F387874F6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23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455CE61-72C6-445F-8AC7-5F199B1E745B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3" y="698501"/>
            <a:ext cx="4648196" cy="348614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1033" y="4415783"/>
            <a:ext cx="5608326" cy="41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C938BD2-D65D-43B2-8C63-5E7C1C89AF61}" type="slidenum">
              <a:rPr/>
              <a:pPr lvl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5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F84BD7-8D59-40C1-91F0-CB98A31D455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A5281E-AF9A-4B36-917A-74C278812C0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B69595-8144-47B3-8252-346E3B2B7038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4BB3EE-DA5E-47E9-8F05-A5B3594BD7E5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media/image8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media/image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-9144" y="6053327"/>
            <a:ext cx="2249424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2359152" y="6044183"/>
            <a:ext cx="6784848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Title 7"/>
          <p:cNvSpPr txBox="1">
            <a:spLocks noGrp="1"/>
          </p:cNvSpPr>
          <p:nvPr>
            <p:ph type="ctrTitle"/>
          </p:nvPr>
        </p:nvSpPr>
        <p:spPr>
          <a:xfrm>
            <a:off x="2362196" y="4038603"/>
            <a:ext cx="6476996" cy="1828800"/>
          </a:xfrm>
        </p:spPr>
        <p:txBody>
          <a:bodyPr anchor="b"/>
          <a:lstStyle>
            <a:lvl1pPr>
              <a:defRPr cap="all">
                <a:solidFill>
                  <a:srgbClr val="D4D2D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8"/>
          <p:cNvSpPr txBox="1">
            <a:spLocks noGrp="1"/>
          </p:cNvSpPr>
          <p:nvPr>
            <p:ph type="subTitle" idx="1"/>
          </p:nvPr>
        </p:nvSpPr>
        <p:spPr>
          <a:xfrm>
            <a:off x="2362196" y="6050036"/>
            <a:ext cx="6705596" cy="685800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 txBox="1">
            <a:spLocks noGrp="1"/>
          </p:cNvSpPr>
          <p:nvPr>
            <p:ph type="dt" sz="half" idx="7"/>
          </p:nvPr>
        </p:nvSpPr>
        <p:spPr>
          <a:xfrm>
            <a:off x="76196" y="6068699"/>
            <a:ext cx="2057400" cy="685800"/>
          </a:xfrm>
        </p:spPr>
        <p:txBody>
          <a:bodyPr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fld id="{681B1528-90A2-4FA9-A83E-537A8E6F7E77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8" name="Footer Placeholder 16"/>
          <p:cNvSpPr txBox="1">
            <a:spLocks noGrp="1"/>
          </p:cNvSpPr>
          <p:nvPr>
            <p:ph type="ftr" sz="quarter" idx="9"/>
          </p:nvPr>
        </p:nvSpPr>
        <p:spPr>
          <a:xfrm>
            <a:off x="2085389" y="236536"/>
            <a:ext cx="5867403" cy="365129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endParaRPr lang="es-MX"/>
          </a:p>
        </p:txBody>
      </p:sp>
      <p:sp>
        <p:nvSpPr>
          <p:cNvPr id="9" name="Slide Number Placeholder 28"/>
          <p:cNvSpPr txBox="1">
            <a:spLocks noGrp="1"/>
          </p:cNvSpPr>
          <p:nvPr>
            <p:ph type="sldNum" sz="quarter" idx="8"/>
          </p:nvPr>
        </p:nvSpPr>
        <p:spPr>
          <a:xfrm>
            <a:off x="8001000" y="228600"/>
            <a:ext cx="838203" cy="381003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fld id="{65326430-202D-44AF-A50C-69113B0CCE70}" type="slidenum">
              <a:rPr/>
              <a:pPr lvl="0"/>
              <a:t>‹Nº›</a:t>
            </a:fld>
            <a:endParaRPr lang="es-MX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CF2426-1092-48A6-BAFA-13899CF72FA0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DEDF2-9959-412A-A277-62B3B47F2570}" type="slidenum">
              <a:rPr/>
              <a:pPr lvl="0"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53203" y="609603"/>
            <a:ext cx="2057400" cy="55165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5562596" cy="55165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553203" y="6248406"/>
            <a:ext cx="22098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5ADC527-A1FB-4259-9C23-C46D36358690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57200" y="6248204"/>
            <a:ext cx="5573487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Rectangle 6"/>
          <p:cNvSpPr/>
          <p:nvPr/>
        </p:nvSpPr>
        <p:spPr>
          <a:xfrm>
            <a:off x="6096313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142033" y="609603"/>
            <a:ext cx="228600" cy="62483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142033" y="0"/>
            <a:ext cx="228600" cy="5333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>
          <a:xfrm rot="5400013">
            <a:off x="5989634" y="144461"/>
            <a:ext cx="533396" cy="244473"/>
          </a:xfrm>
        </p:spPr>
        <p:txBody>
          <a:bodyPr/>
          <a:lstStyle>
            <a:lvl1pPr>
              <a:defRPr/>
            </a:lvl1pPr>
          </a:lstStyle>
          <a:p>
            <a:pPr lvl="0"/>
            <a:fld id="{503CB4F2-AE9B-49F7-81D9-4448D08C4ED3}" type="slidenum">
              <a:rPr/>
              <a:pPr lvl="0"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41D8A-4488-4A89-9BCE-26AA173D127F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9AA05-28DE-472B-96CF-A60A05D5B89D}" type="slidenum">
              <a:rPr/>
              <a:pPr lvl="0"/>
              <a:t>‹Nº›</a:t>
            </a:fld>
            <a:endParaRPr lang="es-MX"/>
          </a:p>
        </p:txBody>
      </p:sp>
      <p:sp>
        <p:nvSpPr>
          <p:cNvPr id="6" name="Content Placeholder 7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1" cy="1673223"/>
          </a:xfrm>
        </p:spPr>
        <p:txBody>
          <a:bodyPr/>
          <a:lstStyle>
            <a:lvl1pPr marL="0" indent="0">
              <a:buNone/>
              <a:defRPr sz="2800">
                <a:solidFill>
                  <a:srgbClr val="3B3B3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1524003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1600200"/>
            <a:ext cx="1295403" cy="9905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371600" y="1600200"/>
            <a:ext cx="7772400" cy="9905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6" cy="990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DB3840-BCEE-4F55-A32A-3C8216378AE2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8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1752603"/>
            <a:ext cx="1295403" cy="701673"/>
          </a:xfrm>
        </p:spPr>
        <p:txBody>
          <a:bodyPr/>
          <a:lstStyle>
            <a:lvl1pPr>
              <a:defRPr sz="2400"/>
            </a:lvl1pPr>
          </a:lstStyle>
          <a:p>
            <a:pPr lvl="0"/>
            <a:fld id="{736FF220-F770-430A-A2BA-827B78D257DF}" type="slidenum">
              <a:rPr/>
              <a:pPr lvl="0"/>
              <a:t>‹Nº›</a:t>
            </a:fld>
            <a:endParaRPr lang="es-MX"/>
          </a:p>
        </p:txBody>
      </p:sp>
      <p:sp>
        <p:nvSpPr>
          <p:cNvPr id="9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/>
          <p:cNvSpPr txBox="1">
            <a:spLocks noGrp="1"/>
          </p:cNvSpPr>
          <p:nvPr>
            <p:ph idx="1"/>
          </p:nvPr>
        </p:nvSpPr>
        <p:spPr>
          <a:xfrm>
            <a:off x="609603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/>
          <p:cNvSpPr txBox="1">
            <a:spLocks noGrp="1"/>
          </p:cNvSpPr>
          <p:nvPr>
            <p:ph idx="2"/>
          </p:nvPr>
        </p:nvSpPr>
        <p:spPr>
          <a:xfrm>
            <a:off x="4844902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35B21-898E-4AB4-9EC3-FDA13E5ACEBD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6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64328-19B0-4177-8CB5-51BF9C52868B}" type="slidenum">
              <a:rPr/>
              <a:pPr lvl="0"/>
              <a:t>‹Nº›</a:t>
            </a:fld>
            <a:endParaRPr lang="es-MX"/>
          </a:p>
        </p:txBody>
      </p:sp>
      <p:sp>
        <p:nvSpPr>
          <p:cNvPr id="7" name="Footer Placeholder 1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273048"/>
            <a:ext cx="8153403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0"/>
          <p:cNvSpPr txBox="1">
            <a:spLocks noGrp="1"/>
          </p:cNvSpPr>
          <p:nvPr>
            <p:ph idx="2"/>
          </p:nvPr>
        </p:nvSpPr>
        <p:spPr>
          <a:xfrm>
            <a:off x="609603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2"/>
          <p:cNvSpPr txBox="1">
            <a:spLocks noGrp="1"/>
          </p:cNvSpPr>
          <p:nvPr>
            <p:ph idx="4"/>
          </p:nvPr>
        </p:nvSpPr>
        <p:spPr>
          <a:xfrm>
            <a:off x="4800600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F0FCC2-64F8-45D5-81A6-B9AB5C431830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6" name="Slide Number Placeholder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017765-D7EC-4780-B2F7-CE08BAEAD40D}" type="slidenum">
              <a:rPr/>
              <a:pPr lvl="0"/>
              <a:t>‹Nº›</a:t>
            </a:fld>
            <a:endParaRPr lang="es-MX"/>
          </a:p>
        </p:txBody>
      </p:sp>
      <p:sp>
        <p:nvSpPr>
          <p:cNvPr id="7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8" name="Text Placeholder 15"/>
          <p:cNvSpPr txBox="1">
            <a:spLocks noGrp="1"/>
          </p:cNvSpPr>
          <p:nvPr>
            <p:ph type="body" idx="1"/>
          </p:nvPr>
        </p:nvSpPr>
        <p:spPr>
          <a:xfrm>
            <a:off x="609603" y="1752603"/>
            <a:ext cx="3886200" cy="640080"/>
          </a:xfrm>
          <a:solidFill>
            <a:srgbClr val="CCAF0A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 txBox="1">
            <a:spLocks noGrp="1"/>
          </p:cNvSpPr>
          <p:nvPr>
            <p:ph type="body" idx="3"/>
          </p:nvPr>
        </p:nvSpPr>
        <p:spPr>
          <a:xfrm>
            <a:off x="4800600" y="1752603"/>
            <a:ext cx="3886200" cy="640080"/>
          </a:xfrm>
          <a:solidFill>
            <a:srgbClr val="748560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7D76AE-EF25-43D0-8A98-33FA228340E2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61A93-80B7-430F-B1A0-C2F9A320655B}" type="slidenum">
              <a:rPr/>
              <a:pPr lvl="0"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0BA79-B4AE-4230-9EAD-7510B3F5BFAA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6248396"/>
            <a:ext cx="533396" cy="381003"/>
          </a:xfrm>
        </p:spPr>
        <p:txBody>
          <a:bodyPr/>
          <a:lstStyle>
            <a:lvl1pPr>
              <a:defRPr>
                <a:solidFill>
                  <a:srgbClr val="3B3B3B"/>
                </a:solidFill>
              </a:defRPr>
            </a:lvl1pPr>
          </a:lstStyle>
          <a:p>
            <a:pPr lvl="0"/>
            <a:fld id="{9F424F74-306C-42DB-BD3F-11707504212A}" type="slidenum">
              <a:rPr/>
              <a:pPr lvl="0"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8077196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7A2C3-220D-48C9-888B-814E7A0E7664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8DC1-B883-491A-AC62-D9F6004EB669}" type="slidenum">
              <a:rPr/>
              <a:pPr lvl="0"/>
              <a:t>‹Nº›</a:t>
            </a:fld>
            <a:endParaRPr lang="es-MX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2"/>
          </p:nvPr>
        </p:nvSpPr>
        <p:spPr>
          <a:xfrm>
            <a:off x="609603" y="1752603"/>
            <a:ext cx="1600200" cy="4343400"/>
          </a:xfrm>
          <a:solidFill>
            <a:srgbClr val="CCAF0A"/>
          </a:solidFill>
          <a:ln w="50804">
            <a:solidFill>
              <a:srgbClr val="CCAF0A"/>
            </a:solidFill>
            <a:prstDash val="solid"/>
            <a:miter/>
          </a:ln>
        </p:spPr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2362196" y="1752603"/>
            <a:ext cx="6400800" cy="4419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600200" y="4648196"/>
            <a:ext cx="7315200" cy="685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/>
          <p:nvPr/>
        </p:nvSpPr>
        <p:spPr>
          <a:xfrm>
            <a:off x="1447796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Date Placeholder 11"/>
          <p:cNvSpPr txBox="1">
            <a:spLocks noGrp="1"/>
          </p:cNvSpPr>
          <p:nvPr>
            <p:ph type="dt" sz="half" idx="7"/>
          </p:nvPr>
        </p:nvSpPr>
        <p:spPr>
          <a:xfrm>
            <a:off x="6248396" y="6248396"/>
            <a:ext cx="26670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BFF2785-6C8C-463A-BD86-4803AC579B0C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9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4667253"/>
            <a:ext cx="1447796" cy="6635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1EC07204-2233-4499-B070-F3229C8CBC31}" type="slidenum">
              <a:rPr/>
              <a:pPr lvl="0"/>
              <a:t>‹Nº›</a:t>
            </a:fld>
            <a:endParaRPr lang="es-MX"/>
          </a:p>
        </p:txBody>
      </p:sp>
      <p:sp>
        <p:nvSpPr>
          <p:cNvPr id="10" name="Footer Placeholder 13"/>
          <p:cNvSpPr txBox="1">
            <a:spLocks noGrp="1"/>
          </p:cNvSpPr>
          <p:nvPr>
            <p:ph type="ftr" sz="quarter" idx="9"/>
          </p:nvPr>
        </p:nvSpPr>
        <p:spPr>
          <a:xfrm>
            <a:off x="1600200" y="6248204"/>
            <a:ext cx="45720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11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60579" y="0"/>
            <a:ext cx="7583420" cy="4568955"/>
          </a:xfrm>
          <a:solidFill>
            <a:srgbClr val="D5DFE4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 txBox="1">
            <a:spLocks noGrp="1"/>
          </p:cNvSpPr>
          <p:nvPr>
            <p:ph type="title"/>
          </p:nvPr>
        </p:nvSpPr>
        <p:spPr>
          <a:xfrm>
            <a:off x="609603" y="228600"/>
            <a:ext cx="8153403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1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3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6096003" y="6248396"/>
            <a:ext cx="2667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fld id="{3671DDD7-3CFC-4763-AD3A-35B3B5BFEB06}" type="datetime1">
              <a:rPr lang="es-MX"/>
              <a:pPr lvl="0"/>
              <a:t>04/09/2014</a:t>
            </a:fld>
            <a:endParaRPr lang="es-MX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609603" y="6248204"/>
            <a:ext cx="54210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endParaRPr lang="es-MX"/>
          </a:p>
        </p:txBody>
      </p:sp>
      <p:sp>
        <p:nvSpPr>
          <p:cNvPr id="6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0" y="1280160"/>
            <a:ext cx="533396" cy="228600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90546" y="1280160"/>
            <a:ext cx="8553453" cy="228600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0" y="1272223"/>
            <a:ext cx="5333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1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D9CD4C20-4812-4D23-9222-0C184DED0BA6}" type="slidenum">
              <a:rPr/>
              <a:pPr lvl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3B3B3B"/>
          </a:solidFill>
          <a:uFillTx/>
          <a:latin typeface="Tw Cen MT"/>
        </a:defRPr>
      </a:lvl1pPr>
    </p:titleStyle>
    <p:bodyStyle>
      <a:lvl1pPr marL="320040" marR="0" lvl="0" indent="-32004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CCAF0A"/>
        </a:buClr>
        <a:buSzPct val="60000"/>
        <a:buFont typeface="Wingdings"/>
        <a:buChar char=""/>
        <a:tabLst/>
        <a:defRPr lang="en-US" sz="290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6EA0B0"/>
        </a:buClr>
        <a:buSzPct val="70000"/>
        <a:buFont typeface="Wingdings 2"/>
        <a:buChar char=""/>
        <a:tabLst/>
        <a:defRPr lang="en-US" sz="260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CAF0A"/>
        </a:buClr>
        <a:buSzPct val="75000"/>
        <a:buFont typeface="Wingdings"/>
        <a:buChar char=""/>
        <a:tabLst/>
        <a:defRPr lang="en-US" sz="230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13716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D89A4"/>
        </a:buClr>
        <a:buSzPct val="7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18288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748560"/>
        </a:buClr>
        <a:buSzPct val="6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MX" sz="4000" b="1" dirty="0">
                <a:latin typeface="Arial" pitchFamily="34" charset="0"/>
                <a:cs typeface="Arial" pitchFamily="34" charset="0"/>
              </a:rPr>
              <a:t>Informe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avance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obras financiadas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con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recursos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del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FAM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2013-14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4"/>
          <p:cNvSpPr txBox="1">
            <a:spLocks noGrp="1"/>
          </p:cNvSpPr>
          <p:nvPr>
            <p:ph type="subTitle" idx="1"/>
          </p:nvPr>
        </p:nvSpPr>
        <p:spPr>
          <a:xfrm>
            <a:off x="2438404" y="6021288"/>
            <a:ext cx="6705596" cy="685800"/>
          </a:xfrm>
        </p:spPr>
        <p:txBody>
          <a:bodyPr/>
          <a:lstStyle/>
          <a:p>
            <a:pPr lvl="0"/>
            <a:r>
              <a:rPr lang="es-MX" b="1" dirty="0" smtClean="0">
                <a:latin typeface="Arial" pitchFamily="34" charset="0"/>
                <a:cs typeface="Arial" pitchFamily="34" charset="0"/>
              </a:rPr>
              <a:t>Agosto de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2014.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avance de la Infraestructura del Campus Cuauhtémoc, la obra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se encuentra terminada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a un 100% y en proceso de finiquito.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 De la misma manera se tiene un avance financiero del 100% que refleja el pago del 40% de anticipo y las estimaciones que corresponden a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$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4,732,925.00</a:t>
            </a:r>
          </a:p>
          <a:p>
            <a:pPr marL="0" lvl="0" indent="0" algn="just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  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Obra exterior.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634"/>
            <a:ext cx="7488832" cy="43744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Obra exterior, banquetas.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7416824" cy="44284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Obra exterior, banquetas.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5"/>
          <a:stretch/>
        </p:blipFill>
        <p:spPr>
          <a:xfrm>
            <a:off x="1557164" y="29345"/>
            <a:ext cx="7586836" cy="4551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Obra exterior, banquetas, jardinería.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7222"/>
            <a:ext cx="7488832" cy="447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Cuarto de maquinas.</a:t>
            </a:r>
            <a:endParaRPr lang="es-MX" dirty="0"/>
          </a:p>
        </p:txBody>
      </p:sp>
      <p:pic>
        <p:nvPicPr>
          <p:cNvPr id="2050" name="Picture 2" descr="C:\Users\rmedina\Desktop\Fotos Cuahutemoc\DSCN271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3"/>
          <a:stretch/>
        </p:blipFill>
        <p:spPr bwMode="auto">
          <a:xfrm>
            <a:off x="1547664" y="0"/>
            <a:ext cx="7596336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093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Sistema contra incendio.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8446"/>
            <a:ext cx="7488832" cy="444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612648" y="1600200"/>
            <a:ext cx="8153403" cy="4495803"/>
          </a:xfrm>
          <a:noFill/>
          <a:ln>
            <a:noFill/>
          </a:ln>
        </p:spPr>
        <p:txBody>
          <a:bodyPr lIns="91440" tIns="45720" rIns="91440" bIns="45720"/>
          <a:lstStyle/>
          <a:p>
            <a:pPr lvl="0" algn="just">
              <a:spcAft>
                <a:spcPts val="0"/>
              </a:spcAft>
            </a:pPr>
            <a:endParaRPr lang="es-ES" sz="2000">
              <a:solidFill>
                <a:srgbClr val="000000"/>
              </a:solidFill>
            </a:endParaRPr>
          </a:p>
          <a:p>
            <a:pPr lvl="0" algn="just">
              <a:spcAft>
                <a:spcPts val="0"/>
              </a:spcAft>
            </a:pP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  <a:endParaRPr lang="es-MX" sz="4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79749"/>
              </p:ext>
            </p:extLst>
          </p:nvPr>
        </p:nvGraphicFramePr>
        <p:xfrm>
          <a:off x="467544" y="2204865"/>
          <a:ext cx="8208912" cy="4032447"/>
        </p:xfrm>
        <a:graphic>
          <a:graphicData uri="http://schemas.openxmlformats.org/drawingml/2006/table">
            <a:tbl>
              <a:tblPr/>
              <a:tblGrid>
                <a:gridCol w="1390490"/>
                <a:gridCol w="1558018"/>
                <a:gridCol w="1515988"/>
                <a:gridCol w="1264992"/>
                <a:gridCol w="1239712"/>
                <a:gridCol w="1239712"/>
              </a:tblGrid>
              <a:tr h="1346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Año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Correspondiente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Obra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FAM               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(en millones de pesos)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UACJ </a:t>
                      </a:r>
                      <a:endParaRPr lang="es-E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millones de pesos)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Financiero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(respecto a FAM)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Avance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Físico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428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(Ampliación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Nuevo Campus)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Construcción del Edificio Multifuncional 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D4" en CU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43.962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8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  <a:p>
                      <a:pPr algn="ctr" fontAlgn="ctr"/>
                      <a:r>
                        <a:rPr lang="es-MX" sz="1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(Segunda</a:t>
                      </a:r>
                      <a:r>
                        <a:rPr lang="es-MX" sz="12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etapa)</a:t>
                      </a:r>
                      <a:endParaRPr lang="es-MX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Infraestructura </a:t>
                      </a:r>
                    </a:p>
                    <a:p>
                      <a:pPr algn="ctr" fontAlgn="ctr"/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del Campus Cuauhtémoc </a:t>
                      </a:r>
                      <a:endParaRPr lang="es-MX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4.732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2" y="2420888"/>
            <a:ext cx="8153403" cy="3672408"/>
          </a:xfrm>
        </p:spPr>
        <p:txBody>
          <a:bodyPr/>
          <a:lstStyle/>
          <a:p>
            <a:pPr marL="0" lvl="0" indent="0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indent="0" fontAlgn="ctr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 la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Construcción del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edificio de postgrado del Instituto de Ciencias Sociales y Administración (Edificio 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y el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Modulo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D4 del edificio D en la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División Multidisciplinaria 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la UACJ en Nuevo Casas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Grandes.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None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encuentran en etapa de proyecto, por lo tanto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licitará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en el mes de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octubre, con la finalidad de que empiece la obra.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 proyecto se reajusto en virtud del monto autorizado. 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8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  <a:endParaRPr lang="es-MX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9438"/>
              </p:ext>
            </p:extLst>
          </p:nvPr>
        </p:nvGraphicFramePr>
        <p:xfrm>
          <a:off x="467544" y="1700808"/>
          <a:ext cx="8208912" cy="4740547"/>
        </p:xfrm>
        <a:graphic>
          <a:graphicData uri="http://schemas.openxmlformats.org/drawingml/2006/table">
            <a:tbl>
              <a:tblPr/>
              <a:tblGrid>
                <a:gridCol w="1368152"/>
                <a:gridCol w="1580356"/>
                <a:gridCol w="1515988"/>
                <a:gridCol w="1264992"/>
                <a:gridCol w="1239712"/>
                <a:gridCol w="1239712"/>
              </a:tblGrid>
              <a:tr h="1346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Año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Correspondiente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Obra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FAM               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(en millones de pesos)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UACJ </a:t>
                      </a:r>
                      <a:endParaRPr lang="es-E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millones de pesos)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Financiero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(respecto a FAM)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Avance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Físico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775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del edificio de postgrado del instituto de ciencias sociales y administración </a:t>
                      </a:r>
                    </a:p>
                    <a:p>
                      <a:pPr algn="ctr" fontAlgn="ctr"/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(Edificio Y)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40,794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8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 del Modulo D4 del edificio D en la división multidisciplinaria</a:t>
                      </a:r>
                      <a:r>
                        <a:rPr lang="es-MX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de la UACJ en Nuevo Casas Grandes, Chihuahua</a:t>
                      </a:r>
                      <a:endParaRPr lang="es-MX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8,624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859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972068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endParaRPr lang="es-MX" sz="1500" b="1" dirty="0" smtClean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b="1" dirty="0" smtClean="0">
                <a:latin typeface="Arial" pitchFamily="34"/>
                <a:cs typeface="Arial" pitchFamily="34"/>
              </a:rPr>
              <a:t>Universidad </a:t>
            </a:r>
            <a:r>
              <a:rPr lang="es-MX" sz="1500" b="1" dirty="0">
                <a:latin typeface="Arial" pitchFamily="34"/>
                <a:cs typeface="Arial" pitchFamily="34"/>
              </a:rPr>
              <a:t>Autónoma de Ciudad Juárez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Ricardo Duarte </a:t>
            </a:r>
            <a:r>
              <a:rPr lang="es-MX" sz="1500" dirty="0" err="1">
                <a:latin typeface="Arial" pitchFamily="34"/>
                <a:cs typeface="Arial" pitchFamily="34"/>
              </a:rPr>
              <a:t>Jáquez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Rector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n-US" sz="1500" dirty="0">
                <a:latin typeface="Arial" pitchFamily="34"/>
                <a:cs typeface="Arial" pitchFamily="34"/>
              </a:rPr>
              <a:t>Rita Ileana Olivas Lara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Directora General de Servicios Administrativos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Ángel F</a:t>
            </a:r>
            <a:r>
              <a:rPr lang="en-US" sz="1500" dirty="0" err="1">
                <a:latin typeface="Arial" pitchFamily="34"/>
                <a:cs typeface="Arial" pitchFamily="34"/>
              </a:rPr>
              <a:t>ernando</a:t>
            </a:r>
            <a:r>
              <a:rPr lang="en-US" sz="1500" dirty="0">
                <a:latin typeface="Arial" pitchFamily="34"/>
                <a:cs typeface="Arial" pitchFamily="34"/>
              </a:rPr>
              <a:t> </a:t>
            </a:r>
            <a:r>
              <a:rPr lang="en-US" sz="1500" dirty="0" err="1">
                <a:latin typeface="Arial" pitchFamily="34"/>
                <a:cs typeface="Arial" pitchFamily="34"/>
              </a:rPr>
              <a:t>Gómez</a:t>
            </a:r>
            <a:r>
              <a:rPr lang="en-US" sz="1500" dirty="0">
                <a:latin typeface="Arial" pitchFamily="34"/>
                <a:cs typeface="Arial" pitchFamily="34"/>
              </a:rPr>
              <a:t> Martínez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 General de Planeación y Desarrollo Institucional</a:t>
            </a: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 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Universidad Autónoma de Ciudad Juárez. Av. Plutarco E. Calles  núm. 1210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 err="1">
                <a:latin typeface="Arial" pitchFamily="34" charset="0"/>
                <a:cs typeface="Arial" pitchFamily="34" charset="0"/>
              </a:rPr>
              <a:t>Fovissste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err="1">
                <a:latin typeface="Arial" pitchFamily="34" charset="0"/>
                <a:cs typeface="Arial" pitchFamily="34" charset="0"/>
              </a:rPr>
              <a:t>Chamizal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, código postal 32310. Ciudad Juárez, Chihuahua, México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La elaboración de este documento estuvo a cargo de la Dirección General de Planeación y Desarrollo Institucional.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es-MX" sz="1300" dirty="0">
              <a:latin typeface="Arial" pitchFamily="34"/>
              <a:cs typeface="Arial" pitchFamily="34"/>
            </a:endParaRPr>
          </a:p>
        </p:txBody>
      </p:sp>
      <p:pic>
        <p:nvPicPr>
          <p:cNvPr id="3" name="Picture 3" descr="escud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52" y="142847"/>
            <a:ext cx="1084304" cy="107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600396" y="3068964"/>
            <a:ext cx="4083169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rPr>
              <a:t>Gracias por su atención.</a:t>
            </a:r>
            <a:endParaRPr lang="es-MX" sz="2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De acuerdo al Plan Maestro de Construcción en el Marco del Programa Integral (PIFI) 2012-13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se hizo la solicitud para la construcción del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Edificio Multifuncional D4 en Ciudad Universitaria y de la Infraestructura del Campus Cuauhtémoc. </a:t>
            </a:r>
          </a:p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Estas obras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tendrán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una superficie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total de 12,576 m² de construcción y un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costo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de $48’695,060.00 </a:t>
            </a:r>
          </a:p>
          <a:p>
            <a:pPr marL="0" lv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Edificio Multifuncional D4 en Ciudad Universitaria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se tiene un avance de obra que corresponde al 62%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Actualmente se encuentra en la etapa de, losas, albañilería, acabados e instalaciones. El avance financiero refleja el pago del 72%, incluyendo el anticipo del 40% y 11 estimaciones.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35602"/>
            <a:ext cx="7596336" cy="4616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Instalaciones y Acabados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del Edificio Multifuncional D4.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331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7614668" cy="4581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7596336" cy="45187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7592524" cy="4581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324594F24C4C4E86861CA2F98753CF" ma:contentTypeVersion="1" ma:contentTypeDescription="Crear nuevo documento." ma:contentTypeScope="" ma:versionID="4a868f4c50e4d8634ec60d90da2598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56D9CF-B4CB-4489-BF09-C62B463D22AB}"/>
</file>

<file path=customXml/itemProps2.xml><?xml version="1.0" encoding="utf-8"?>
<ds:datastoreItem xmlns:ds="http://schemas.openxmlformats.org/officeDocument/2006/customXml" ds:itemID="{0EF093B7-3776-49F7-BD80-30D74CD556E4}"/>
</file>

<file path=customXml/itemProps3.xml><?xml version="1.0" encoding="utf-8"?>
<ds:datastoreItem xmlns:ds="http://schemas.openxmlformats.org/officeDocument/2006/customXml" ds:itemID="{A35AB666-EB85-4A1E-9764-4FC7EE4C7B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4685</TotalTime>
  <Words>534</Words>
  <Application>Microsoft Office PowerPoint</Application>
  <PresentationFormat>Presentación en pantalla (4:3)</PresentationFormat>
  <Paragraphs>116</Paragraphs>
  <Slides>20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Median</vt:lpstr>
      <vt:lpstr>Informe de avance de obras financiadas con recursos del  FAM 2013-14</vt:lpstr>
      <vt:lpstr>Presentación de PowerPoint</vt:lpstr>
      <vt:lpstr>FAM 2013</vt:lpstr>
      <vt:lpstr>FAM 2013</vt:lpstr>
      <vt:lpstr>Construcción de Edificio Multifuncional D4.</vt:lpstr>
      <vt:lpstr>Instalaciones y Acabados del Edificio Multifuncional D4.</vt:lpstr>
      <vt:lpstr>Construcción de Edificio Multifuncional D4.</vt:lpstr>
      <vt:lpstr>Construcción de Edificio Multifuncional D4.</vt:lpstr>
      <vt:lpstr>Construcción de Edificio Multifuncional D4.</vt:lpstr>
      <vt:lpstr>FAM 2013</vt:lpstr>
      <vt:lpstr>Obra exterior.</vt:lpstr>
      <vt:lpstr>Obra exterior, banquetas.</vt:lpstr>
      <vt:lpstr>Obra exterior, banquetas.</vt:lpstr>
      <vt:lpstr>Obra exterior, banquetas, jardinería.</vt:lpstr>
      <vt:lpstr>Cuarto de maquinas.</vt:lpstr>
      <vt:lpstr>Sistema contra incendio.</vt:lpstr>
      <vt:lpstr>Resumen</vt:lpstr>
      <vt:lpstr>FAM 2014</vt:lpstr>
      <vt:lpstr>Resumen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Ángel Fernando Gómez Martínez</dc:creator>
  <cp:lastModifiedBy>Roberto Medina Ortega</cp:lastModifiedBy>
  <cp:revision>336</cp:revision>
  <cp:lastPrinted>2014-09-04T18:39:42Z</cp:lastPrinted>
  <dcterms:created xsi:type="dcterms:W3CDTF">2010-01-25T04:25:49Z</dcterms:created>
  <dcterms:modified xsi:type="dcterms:W3CDTF">2014-09-04T19:56:51Z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0x01010066324594F24C4C4E86861CA2F98753CF</vt:lpwstr>
  </property>
</Properties>
</file>